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1" r:id="rId2"/>
    <p:sldId id="291" r:id="rId3"/>
    <p:sldId id="282" r:id="rId4"/>
    <p:sldId id="283" r:id="rId5"/>
    <p:sldId id="273" r:id="rId6"/>
    <p:sldId id="274" r:id="rId7"/>
    <p:sldId id="285" r:id="rId8"/>
    <p:sldId id="275" r:id="rId9"/>
    <p:sldId id="284" r:id="rId10"/>
    <p:sldId id="276" r:id="rId11"/>
    <p:sldId id="277" r:id="rId12"/>
    <p:sldId id="278" r:id="rId13"/>
    <p:sldId id="279" r:id="rId14"/>
    <p:sldId id="257" r:id="rId15"/>
    <p:sldId id="258" r:id="rId16"/>
    <p:sldId id="259" r:id="rId17"/>
    <p:sldId id="280" r:id="rId18"/>
    <p:sldId id="281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86" r:id="rId30"/>
    <p:sldId id="287" r:id="rId31"/>
    <p:sldId id="272" r:id="rId32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aime\Documents\OPF%20reun%2015%20jul.15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aime\Documents\OPF%20reun%2015%20jul.1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aime\Documents\OPF%20reun%2015%20jul.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Reporte%20Econ&#243;mico%20Jul.15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Reporte%20Econ&#243;mico%20Jul.15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jaime\Documents\Reporte%20Econ&#243;mico%20Jul.15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Reporte%20Econ&#243;mico%20Jul.15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Reporte%20Econ&#243;mico%20Jul.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ime\Documents\OPF%20reun%2015%20jul.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RI</a:t>
            </a:r>
            <a:r>
              <a:rPr lang="es-ES" baseline="0"/>
              <a:t> y Depósitos del Tesoro. Saldos fin período. $Millones.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Hoja1!$B$70</c:f>
              <c:strCache>
                <c:ptCount val="1"/>
                <c:pt idx="0">
                  <c:v>RI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Hoja1!$A$71:$A$77</c:f>
              <c:strCache>
                <c:ptCount val="7"/>
                <c:pt idx="0">
                  <c:v>Sep.14</c:v>
                </c:pt>
                <c:pt idx="1">
                  <c:v>Dic. 14</c:v>
                </c:pt>
                <c:pt idx="2">
                  <c:v>30-abr-15</c:v>
                </c:pt>
                <c:pt idx="3">
                  <c:v>08-may-15</c:v>
                </c:pt>
                <c:pt idx="4">
                  <c:v>31-may-15</c:v>
                </c:pt>
                <c:pt idx="5">
                  <c:v>30-jun-15</c:v>
                </c:pt>
                <c:pt idx="6">
                  <c:v>03-jul-15</c:v>
                </c:pt>
              </c:strCache>
            </c:strRef>
          </c:cat>
          <c:val>
            <c:numRef>
              <c:f>Hoja1!$B$71:$B$77</c:f>
              <c:numCache>
                <c:formatCode>#,##0</c:formatCode>
                <c:ptCount val="7"/>
                <c:pt idx="0">
                  <c:v>6689</c:v>
                </c:pt>
                <c:pt idx="1">
                  <c:v>3949</c:v>
                </c:pt>
                <c:pt idx="2">
                  <c:v>3439</c:v>
                </c:pt>
                <c:pt idx="3">
                  <c:v>3130</c:v>
                </c:pt>
                <c:pt idx="4">
                  <c:v>4566</c:v>
                </c:pt>
                <c:pt idx="5">
                  <c:v>4739</c:v>
                </c:pt>
                <c:pt idx="6">
                  <c:v>4563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Hoja1!$C$70</c:f>
              <c:strCache>
                <c:ptCount val="1"/>
                <c:pt idx="0">
                  <c:v>DEP. TESORO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Hoja1!$A$71:$A$77</c:f>
              <c:strCache>
                <c:ptCount val="7"/>
                <c:pt idx="0">
                  <c:v>Sep.14</c:v>
                </c:pt>
                <c:pt idx="1">
                  <c:v>Dic. 14</c:v>
                </c:pt>
                <c:pt idx="2">
                  <c:v>30-abr-15</c:v>
                </c:pt>
                <c:pt idx="3">
                  <c:v>08-may-15</c:v>
                </c:pt>
                <c:pt idx="4">
                  <c:v>31-may-15</c:v>
                </c:pt>
                <c:pt idx="5">
                  <c:v>30-jun-15</c:v>
                </c:pt>
                <c:pt idx="6">
                  <c:v>03-jul-15</c:v>
                </c:pt>
              </c:strCache>
            </c:strRef>
          </c:cat>
          <c:val>
            <c:numRef>
              <c:f>Hoja1!$C$71:$C$77</c:f>
              <c:numCache>
                <c:formatCode>General</c:formatCode>
                <c:ptCount val="7"/>
                <c:pt idx="0" formatCode="#,##0">
                  <c:v>1330</c:v>
                </c:pt>
                <c:pt idx="1">
                  <c:v>251</c:v>
                </c:pt>
                <c:pt idx="2">
                  <c:v>245</c:v>
                </c:pt>
                <c:pt idx="3">
                  <c:v>226</c:v>
                </c:pt>
                <c:pt idx="4">
                  <c:v>568</c:v>
                </c:pt>
                <c:pt idx="5">
                  <c:v>642</c:v>
                </c:pt>
                <c:pt idx="6">
                  <c:v>362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90848"/>
        <c:axId val="81091408"/>
      </c:lineChart>
      <c:catAx>
        <c:axId val="8109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81091408"/>
        <c:crosses val="autoZero"/>
        <c:auto val="1"/>
        <c:lblAlgn val="ctr"/>
        <c:lblOffset val="100"/>
        <c:noMultiLvlLbl val="0"/>
      </c:catAx>
      <c:valAx>
        <c:axId val="810914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810908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Exportaciones</a:t>
            </a:r>
            <a:r>
              <a:rPr lang="es-ES" baseline="0"/>
              <a:t> Petroleras. $Millones.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Hoja1!$A$241:$A$251</c:f>
              <c:strCache>
                <c:ptCount val="11"/>
                <c:pt idx="0">
                  <c:v>2014</c:v>
                </c:pt>
                <c:pt idx="1">
                  <c:v>ago-14</c:v>
                </c:pt>
                <c:pt idx="2">
                  <c:v>nov-14</c:v>
                </c:pt>
                <c:pt idx="3">
                  <c:v>dic-14</c:v>
                </c:pt>
                <c:pt idx="4">
                  <c:v>ene-15</c:v>
                </c:pt>
                <c:pt idx="5">
                  <c:v>feb-15</c:v>
                </c:pt>
                <c:pt idx="6">
                  <c:v>mar-15</c:v>
                </c:pt>
                <c:pt idx="7">
                  <c:v>abr-15</c:v>
                </c:pt>
                <c:pt idx="8">
                  <c:v>may-15</c:v>
                </c:pt>
                <c:pt idx="9">
                  <c:v>Ene-May-14</c:v>
                </c:pt>
                <c:pt idx="10">
                  <c:v>Ene-May-15</c:v>
                </c:pt>
              </c:strCache>
            </c:strRef>
          </c:cat>
          <c:val>
            <c:numRef>
              <c:f>Hoja1!$B$241:$B$251</c:f>
              <c:numCache>
                <c:formatCode>#,##0</c:formatCode>
                <c:ptCount val="11"/>
                <c:pt idx="0">
                  <c:v>13302</c:v>
                </c:pt>
                <c:pt idx="1">
                  <c:v>1258</c:v>
                </c:pt>
                <c:pt idx="2" formatCode="General">
                  <c:v>963</c:v>
                </c:pt>
                <c:pt idx="3" formatCode="General">
                  <c:v>623</c:v>
                </c:pt>
                <c:pt idx="4" formatCode="General">
                  <c:v>619</c:v>
                </c:pt>
                <c:pt idx="5" formatCode="General">
                  <c:v>534</c:v>
                </c:pt>
                <c:pt idx="6" formatCode="General">
                  <c:v>615</c:v>
                </c:pt>
                <c:pt idx="7" formatCode="General">
                  <c:v>584</c:v>
                </c:pt>
                <c:pt idx="8" formatCode="General">
                  <c:v>784</c:v>
                </c:pt>
                <c:pt idx="9">
                  <c:v>5949</c:v>
                </c:pt>
                <c:pt idx="10">
                  <c:v>3136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350784"/>
        <c:axId val="161351344"/>
      </c:barChart>
      <c:catAx>
        <c:axId val="16135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351344"/>
        <c:crosses val="autoZero"/>
        <c:auto val="1"/>
        <c:lblAlgn val="ctr"/>
        <c:lblOffset val="100"/>
        <c:noMultiLvlLbl val="0"/>
      </c:catAx>
      <c:valAx>
        <c:axId val="1613513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35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Exportaciones</a:t>
            </a:r>
            <a:r>
              <a:rPr lang="es-ES" baseline="0"/>
              <a:t> no Petroleras. $Millones.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Hoja1!$A$255:$A$265</c:f>
              <c:strCache>
                <c:ptCount val="11"/>
                <c:pt idx="0">
                  <c:v>2014</c:v>
                </c:pt>
                <c:pt idx="1">
                  <c:v>ago-14</c:v>
                </c:pt>
                <c:pt idx="2">
                  <c:v>nov-14</c:v>
                </c:pt>
                <c:pt idx="3">
                  <c:v>dic-14</c:v>
                </c:pt>
                <c:pt idx="4">
                  <c:v>ene-15</c:v>
                </c:pt>
                <c:pt idx="5">
                  <c:v>feb-15</c:v>
                </c:pt>
                <c:pt idx="6">
                  <c:v>mar-15</c:v>
                </c:pt>
                <c:pt idx="7">
                  <c:v>abr-15</c:v>
                </c:pt>
                <c:pt idx="8">
                  <c:v>may-15</c:v>
                </c:pt>
                <c:pt idx="9">
                  <c:v>Ene-May-14</c:v>
                </c:pt>
                <c:pt idx="10">
                  <c:v>Ene-May-15</c:v>
                </c:pt>
              </c:strCache>
            </c:strRef>
          </c:cat>
          <c:val>
            <c:numRef>
              <c:f>Hoja1!$B$255:$B$265</c:f>
              <c:numCache>
                <c:formatCode>#,##0</c:formatCode>
                <c:ptCount val="11"/>
                <c:pt idx="0">
                  <c:v>12430</c:v>
                </c:pt>
                <c:pt idx="1">
                  <c:v>1030</c:v>
                </c:pt>
                <c:pt idx="2">
                  <c:v>1067</c:v>
                </c:pt>
                <c:pt idx="3">
                  <c:v>1044</c:v>
                </c:pt>
                <c:pt idx="4" formatCode="General">
                  <c:v>991</c:v>
                </c:pt>
                <c:pt idx="5">
                  <c:v>1034</c:v>
                </c:pt>
                <c:pt idx="6">
                  <c:v>1098</c:v>
                </c:pt>
                <c:pt idx="7" formatCode="General">
                  <c:v>948</c:v>
                </c:pt>
                <c:pt idx="8" formatCode="General">
                  <c:v>983</c:v>
                </c:pt>
                <c:pt idx="9">
                  <c:v>5174</c:v>
                </c:pt>
                <c:pt idx="10">
                  <c:v>5054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353584"/>
        <c:axId val="161354144"/>
      </c:barChart>
      <c:catAx>
        <c:axId val="16135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354144"/>
        <c:crosses val="autoZero"/>
        <c:auto val="1"/>
        <c:lblAlgn val="ctr"/>
        <c:lblOffset val="100"/>
        <c:noMultiLvlLbl val="0"/>
      </c:catAx>
      <c:valAx>
        <c:axId val="1613541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353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Importaciones</a:t>
            </a:r>
            <a:r>
              <a:rPr lang="es-ES" baseline="0"/>
              <a:t> Petroleras. $Millones.</a:t>
            </a:r>
            <a:endParaRPr lang="es-E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Hoja1!$A$279:$A$289</c:f>
              <c:strCache>
                <c:ptCount val="11"/>
                <c:pt idx="0">
                  <c:v>2014</c:v>
                </c:pt>
                <c:pt idx="1">
                  <c:v>ago-14</c:v>
                </c:pt>
                <c:pt idx="2">
                  <c:v>nov-14</c:v>
                </c:pt>
                <c:pt idx="3">
                  <c:v>dic-14</c:v>
                </c:pt>
                <c:pt idx="4">
                  <c:v>ene-15</c:v>
                </c:pt>
                <c:pt idx="5">
                  <c:v>feb-15</c:v>
                </c:pt>
                <c:pt idx="6">
                  <c:v>mar-15</c:v>
                </c:pt>
                <c:pt idx="7">
                  <c:v>abr-15</c:v>
                </c:pt>
                <c:pt idx="8">
                  <c:v>may-15</c:v>
                </c:pt>
                <c:pt idx="9">
                  <c:v>Ene-May-14</c:v>
                </c:pt>
                <c:pt idx="10">
                  <c:v>Ene-May-15</c:v>
                </c:pt>
              </c:strCache>
            </c:strRef>
          </c:cat>
          <c:val>
            <c:numRef>
              <c:f>Hoja1!$B$279:$B$289</c:f>
              <c:numCache>
                <c:formatCode>General</c:formatCode>
                <c:ptCount val="11"/>
                <c:pt idx="0" formatCode="#,##0">
                  <c:v>6417</c:v>
                </c:pt>
                <c:pt idx="1">
                  <c:v>574</c:v>
                </c:pt>
                <c:pt idx="2">
                  <c:v>607</c:v>
                </c:pt>
                <c:pt idx="3">
                  <c:v>481</c:v>
                </c:pt>
                <c:pt idx="4">
                  <c:v>423</c:v>
                </c:pt>
                <c:pt idx="5">
                  <c:v>381</c:v>
                </c:pt>
                <c:pt idx="6">
                  <c:v>305</c:v>
                </c:pt>
                <c:pt idx="7">
                  <c:v>369</c:v>
                </c:pt>
                <c:pt idx="8">
                  <c:v>372</c:v>
                </c:pt>
                <c:pt idx="9" formatCode="#,##0">
                  <c:v>2699</c:v>
                </c:pt>
                <c:pt idx="10" formatCode="#,##0">
                  <c:v>1853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18368"/>
        <c:axId val="161618928"/>
      </c:barChart>
      <c:catAx>
        <c:axId val="16161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618928"/>
        <c:crosses val="autoZero"/>
        <c:auto val="1"/>
        <c:lblAlgn val="ctr"/>
        <c:lblOffset val="100"/>
        <c:noMultiLvlLbl val="0"/>
      </c:catAx>
      <c:valAx>
        <c:axId val="1616189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618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Importaciones</a:t>
            </a:r>
            <a:r>
              <a:rPr lang="es-ES" baseline="0" dirty="0"/>
              <a:t> </a:t>
            </a:r>
            <a:r>
              <a:rPr lang="es-ES" baseline="0" dirty="0" smtClean="0"/>
              <a:t> no </a:t>
            </a:r>
            <a:r>
              <a:rPr lang="es-ES" baseline="0" dirty="0"/>
              <a:t>Petroleras. $Millones.</a:t>
            </a:r>
            <a:endParaRPr lang="es-E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Hoja1!$A$293:$A$303</c:f>
              <c:strCache>
                <c:ptCount val="11"/>
                <c:pt idx="0">
                  <c:v>2014</c:v>
                </c:pt>
                <c:pt idx="1">
                  <c:v>ago-14</c:v>
                </c:pt>
                <c:pt idx="2">
                  <c:v>nov-14</c:v>
                </c:pt>
                <c:pt idx="3">
                  <c:v>dic-14</c:v>
                </c:pt>
                <c:pt idx="4">
                  <c:v>ene-15</c:v>
                </c:pt>
                <c:pt idx="5">
                  <c:v>feb-15</c:v>
                </c:pt>
                <c:pt idx="6">
                  <c:v>mar-15</c:v>
                </c:pt>
                <c:pt idx="7">
                  <c:v>abr-15</c:v>
                </c:pt>
                <c:pt idx="8">
                  <c:v>may-15</c:v>
                </c:pt>
                <c:pt idx="9">
                  <c:v>Ene-May-14</c:v>
                </c:pt>
                <c:pt idx="10">
                  <c:v>Ene-May-15</c:v>
                </c:pt>
              </c:strCache>
            </c:strRef>
          </c:cat>
          <c:val>
            <c:numRef>
              <c:f>Hoja1!$B$293:$B$303</c:f>
              <c:numCache>
                <c:formatCode>#,##0</c:formatCode>
                <c:ptCount val="11"/>
                <c:pt idx="0">
                  <c:v>20027</c:v>
                </c:pt>
                <c:pt idx="1">
                  <c:v>1703</c:v>
                </c:pt>
                <c:pt idx="2">
                  <c:v>1682</c:v>
                </c:pt>
                <c:pt idx="3">
                  <c:v>1790</c:v>
                </c:pt>
                <c:pt idx="4">
                  <c:v>1666</c:v>
                </c:pt>
                <c:pt idx="5">
                  <c:v>1403</c:v>
                </c:pt>
                <c:pt idx="6">
                  <c:v>1611</c:v>
                </c:pt>
                <c:pt idx="7">
                  <c:v>1463</c:v>
                </c:pt>
                <c:pt idx="8">
                  <c:v>1291</c:v>
                </c:pt>
                <c:pt idx="9">
                  <c:v>7902</c:v>
                </c:pt>
                <c:pt idx="10">
                  <c:v>7436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21168"/>
        <c:axId val="161621728"/>
      </c:barChart>
      <c:catAx>
        <c:axId val="16162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621728"/>
        <c:crosses val="autoZero"/>
        <c:auto val="1"/>
        <c:lblAlgn val="ctr"/>
        <c:lblOffset val="100"/>
        <c:noMultiLvlLbl val="0"/>
      </c:catAx>
      <c:valAx>
        <c:axId val="1616217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62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Saldo</a:t>
            </a:r>
            <a:r>
              <a:rPr lang="es-ES" baseline="0"/>
              <a:t> Balanza Comercial. $Millones.</a:t>
            </a:r>
            <a:endParaRPr lang="es-E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Hoja1!$B$171</c:f>
              <c:strCache>
                <c:ptCount val="1"/>
                <c:pt idx="0">
                  <c:v>Petrolera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Hoja1!$A$172:$A$177</c:f>
              <c:strCache>
                <c:ptCount val="6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Ene-Mayo-15</c:v>
                </c:pt>
              </c:strCache>
            </c:strRef>
          </c:cat>
          <c:val>
            <c:numRef>
              <c:f>Hoja1!$B$172:$B$177</c:f>
              <c:numCache>
                <c:formatCode>#,##0</c:formatCode>
                <c:ptCount val="6"/>
                <c:pt idx="0">
                  <c:v>5164</c:v>
                </c:pt>
                <c:pt idx="1">
                  <c:v>4626</c:v>
                </c:pt>
                <c:pt idx="2">
                  <c:v>8351</c:v>
                </c:pt>
                <c:pt idx="3">
                  <c:v>8180</c:v>
                </c:pt>
                <c:pt idx="4">
                  <c:v>6885</c:v>
                </c:pt>
                <c:pt idx="5">
                  <c:v>1283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Hoja1!$C$171</c:f>
              <c:strCache>
                <c:ptCount val="1"/>
                <c:pt idx="0">
                  <c:v>No Petrolera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Hoja1!$A$172:$A$177</c:f>
              <c:strCache>
                <c:ptCount val="6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Ene-Mayo-15</c:v>
                </c:pt>
              </c:strCache>
            </c:strRef>
          </c:cat>
          <c:val>
            <c:numRef>
              <c:f>Hoja1!$C$172:$C$177</c:f>
              <c:numCache>
                <c:formatCode>#,##0</c:formatCode>
                <c:ptCount val="6"/>
                <c:pt idx="0">
                  <c:v>-3715</c:v>
                </c:pt>
                <c:pt idx="1">
                  <c:v>-4860</c:v>
                </c:pt>
                <c:pt idx="2">
                  <c:v>-8791</c:v>
                </c:pt>
                <c:pt idx="3">
                  <c:v>-9221</c:v>
                </c:pt>
                <c:pt idx="4">
                  <c:v>-7612</c:v>
                </c:pt>
                <c:pt idx="5">
                  <c:v>-2382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24528"/>
        <c:axId val="160974336"/>
      </c:lineChart>
      <c:catAx>
        <c:axId val="16162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974336"/>
        <c:crosses val="autoZero"/>
        <c:auto val="1"/>
        <c:lblAlgn val="ctr"/>
        <c:lblOffset val="100"/>
        <c:noMultiLvlLbl val="0"/>
      </c:catAx>
      <c:valAx>
        <c:axId val="1609743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6245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Saldo Total Balanza Comercial. $Millones.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Hoja1!$L$170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Hoja1!$K$171:$K$176</c:f>
              <c:strCache>
                <c:ptCount val="6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Ene-Mayo-15</c:v>
                </c:pt>
              </c:strCache>
            </c:strRef>
          </c:cat>
          <c:val>
            <c:numRef>
              <c:f>Hoja1!$L$171:$L$176</c:f>
              <c:numCache>
                <c:formatCode>#,##0</c:formatCode>
                <c:ptCount val="6"/>
                <c:pt idx="0">
                  <c:v>1449</c:v>
                </c:pt>
                <c:pt idx="1">
                  <c:v>-234</c:v>
                </c:pt>
                <c:pt idx="2">
                  <c:v>-440</c:v>
                </c:pt>
                <c:pt idx="3">
                  <c:v>-1041</c:v>
                </c:pt>
                <c:pt idx="4">
                  <c:v>-727</c:v>
                </c:pt>
                <c:pt idx="5">
                  <c:v>-1099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976576"/>
        <c:axId val="160977136"/>
      </c:lineChart>
      <c:catAx>
        <c:axId val="16097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977136"/>
        <c:crosses val="autoZero"/>
        <c:auto val="1"/>
        <c:lblAlgn val="ctr"/>
        <c:lblOffset val="100"/>
        <c:noMultiLvlLbl val="0"/>
      </c:catAx>
      <c:valAx>
        <c:axId val="1609771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0976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Saldo</a:t>
            </a:r>
            <a:r>
              <a:rPr lang="es-ES" baseline="0"/>
              <a:t> Balanza Comercial. $Millones.</a:t>
            </a:r>
            <a:endParaRPr lang="es-E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Hoja1!$L$183:$M$187</c:f>
              <c:multiLvlStrCache>
                <c:ptCount val="5"/>
                <c:lvl>
                  <c:pt idx="0">
                    <c:v>Ene-May-14</c:v>
                  </c:pt>
                  <c:pt idx="1">
                    <c:v>Ene-May-15</c:v>
                  </c:pt>
                  <c:pt idx="3">
                    <c:v>Ene-May-14</c:v>
                  </c:pt>
                  <c:pt idx="4">
                    <c:v>Ene-May-15</c:v>
                  </c:pt>
                </c:lvl>
                <c:lvl>
                  <c:pt idx="0">
                    <c:v>Petrolera</c:v>
                  </c:pt>
                  <c:pt idx="2">
                    <c:v>    </c:v>
                  </c:pt>
                  <c:pt idx="3">
                    <c:v>No Petrolera</c:v>
                  </c:pt>
                </c:lvl>
              </c:multiLvlStrCache>
            </c:multiLvlStrRef>
          </c:cat>
          <c:val>
            <c:numRef>
              <c:f>Hoja1!$N$183:$N$187</c:f>
              <c:numCache>
                <c:formatCode>#,##0</c:formatCode>
                <c:ptCount val="5"/>
                <c:pt idx="0">
                  <c:v>3250</c:v>
                </c:pt>
                <c:pt idx="1">
                  <c:v>1283</c:v>
                </c:pt>
                <c:pt idx="3">
                  <c:v>-2728</c:v>
                </c:pt>
                <c:pt idx="4">
                  <c:v>-2383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979376"/>
        <c:axId val="160979936"/>
      </c:barChart>
      <c:catAx>
        <c:axId val="16097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979936"/>
        <c:crosses val="autoZero"/>
        <c:auto val="1"/>
        <c:lblAlgn val="ctr"/>
        <c:lblOffset val="100"/>
        <c:noMultiLvlLbl val="0"/>
      </c:catAx>
      <c:valAx>
        <c:axId val="160979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097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Saldo Total Balanza Comercial. $Millones.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Hoja1!$Q$182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Hoja1!$P$183:$P$184</c:f>
              <c:strCache>
                <c:ptCount val="2"/>
                <c:pt idx="0">
                  <c:v>Ene-May-14</c:v>
                </c:pt>
                <c:pt idx="1">
                  <c:v>Ene-May-15</c:v>
                </c:pt>
              </c:strCache>
            </c:strRef>
          </c:cat>
          <c:val>
            <c:numRef>
              <c:f>Hoja1!$Q$183:$Q$184</c:f>
              <c:numCache>
                <c:formatCode>#,##0</c:formatCode>
                <c:ptCount val="2"/>
                <c:pt idx="0">
                  <c:v>523</c:v>
                </c:pt>
                <c:pt idx="1">
                  <c:v>-1099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77984"/>
        <c:axId val="161178544"/>
      </c:barChart>
      <c:catAx>
        <c:axId val="16117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178544"/>
        <c:crosses val="autoZero"/>
        <c:auto val="1"/>
        <c:lblAlgn val="ctr"/>
        <c:lblOffset val="100"/>
        <c:noMultiLvlLbl val="0"/>
      </c:catAx>
      <c:valAx>
        <c:axId val="1611785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17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Producción</a:t>
            </a:r>
            <a:r>
              <a:rPr lang="es-ES" baseline="0"/>
              <a:t> Petróleo Crudo. Promedio diario. Miles de barriles.</a:t>
            </a:r>
            <a:endParaRPr lang="es-E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Hoja1!$A$857:$A$864</c:f>
              <c:strCache>
                <c:ptCount val="8"/>
                <c:pt idx="0">
                  <c:v>2014</c:v>
                </c:pt>
                <c:pt idx="1">
                  <c:v>Nov.14</c:v>
                </c:pt>
                <c:pt idx="2">
                  <c:v>dic.14</c:v>
                </c:pt>
                <c:pt idx="3">
                  <c:v>Ene.15</c:v>
                </c:pt>
                <c:pt idx="4">
                  <c:v>Feb.15</c:v>
                </c:pt>
                <c:pt idx="5">
                  <c:v>Mar.15</c:v>
                </c:pt>
                <c:pt idx="6">
                  <c:v>Abr.15</c:v>
                </c:pt>
                <c:pt idx="7">
                  <c:v>May.15</c:v>
                </c:pt>
              </c:strCache>
            </c:strRef>
          </c:cat>
          <c:val>
            <c:numRef>
              <c:f>Hoja1!$B$857:$B$864</c:f>
              <c:numCache>
                <c:formatCode>General</c:formatCode>
                <c:ptCount val="8"/>
                <c:pt idx="0">
                  <c:v>556</c:v>
                </c:pt>
                <c:pt idx="1">
                  <c:v>561</c:v>
                </c:pt>
                <c:pt idx="2">
                  <c:v>558</c:v>
                </c:pt>
                <c:pt idx="3">
                  <c:v>558</c:v>
                </c:pt>
                <c:pt idx="4">
                  <c:v>553</c:v>
                </c:pt>
                <c:pt idx="5">
                  <c:v>553</c:v>
                </c:pt>
                <c:pt idx="6">
                  <c:v>548</c:v>
                </c:pt>
                <c:pt idx="7">
                  <c:v>543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180784"/>
        <c:axId val="161181344"/>
      </c:lineChart>
      <c:catAx>
        <c:axId val="16118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181344"/>
        <c:crosses val="autoZero"/>
        <c:auto val="1"/>
        <c:lblAlgn val="ctr"/>
        <c:lblOffset val="100"/>
        <c:noMultiLvlLbl val="0"/>
      </c:catAx>
      <c:valAx>
        <c:axId val="161181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118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Precio barril petróleo.</a:t>
            </a:r>
            <a:r>
              <a:rPr lang="en-US" baseline="0"/>
              <a:t> Dólares.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Hoja1!$M$437</c:f>
              <c:strCache>
                <c:ptCount val="1"/>
                <c:pt idx="0">
                  <c:v>$Barril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Hoja1!$L$438:$L$447</c:f>
              <c:strCache>
                <c:ptCount val="10"/>
                <c:pt idx="0">
                  <c:v>2006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ene-15</c:v>
                </c:pt>
                <c:pt idx="5">
                  <c:v>feb-15</c:v>
                </c:pt>
                <c:pt idx="6">
                  <c:v>mar-15</c:v>
                </c:pt>
                <c:pt idx="7">
                  <c:v>abr-15</c:v>
                </c:pt>
                <c:pt idx="8">
                  <c:v>may-15</c:v>
                </c:pt>
                <c:pt idx="9">
                  <c:v>Ene-May-15</c:v>
                </c:pt>
              </c:strCache>
            </c:strRef>
          </c:cat>
          <c:val>
            <c:numRef>
              <c:f>Hoja1!$M$438:$M$447</c:f>
              <c:numCache>
                <c:formatCode>0.0</c:formatCode>
                <c:ptCount val="10"/>
                <c:pt idx="0">
                  <c:v>50.75</c:v>
                </c:pt>
                <c:pt idx="1">
                  <c:v>98.14</c:v>
                </c:pt>
                <c:pt idx="2">
                  <c:v>95.6</c:v>
                </c:pt>
                <c:pt idx="3">
                  <c:v>84.16</c:v>
                </c:pt>
                <c:pt idx="4">
                  <c:v>41.4</c:v>
                </c:pt>
                <c:pt idx="5">
                  <c:v>41</c:v>
                </c:pt>
                <c:pt idx="6">
                  <c:v>42.7</c:v>
                </c:pt>
                <c:pt idx="7">
                  <c:v>54.8</c:v>
                </c:pt>
                <c:pt idx="8">
                  <c:v>56.5</c:v>
                </c:pt>
                <c:pt idx="9">
                  <c:v>46.9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183584"/>
        <c:axId val="161184144"/>
      </c:lineChart>
      <c:catAx>
        <c:axId val="16118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184144"/>
        <c:crosses val="autoZero"/>
        <c:auto val="1"/>
        <c:lblAlgn val="ctr"/>
        <c:lblOffset val="100"/>
        <c:noMultiLvlLbl val="0"/>
      </c:catAx>
      <c:valAx>
        <c:axId val="1611841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1183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Saldo Cta. Cte. Primer Trimestre. $Millones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Hoja1!$B$751</c:f>
              <c:strCache>
                <c:ptCount val="1"/>
                <c:pt idx="0">
                  <c:v>$Millones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Hoja1!$A$752:$A$760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Hoja1!$B$752:$B$760</c:f>
              <c:numCache>
                <c:formatCode>0.0</c:formatCode>
                <c:ptCount val="9"/>
                <c:pt idx="0">
                  <c:v>64.3</c:v>
                </c:pt>
                <c:pt idx="1">
                  <c:v>1319.6</c:v>
                </c:pt>
                <c:pt idx="2">
                  <c:v>-654.20000000000005</c:v>
                </c:pt>
                <c:pt idx="3">
                  <c:v>206.7</c:v>
                </c:pt>
                <c:pt idx="4">
                  <c:v>460.9</c:v>
                </c:pt>
                <c:pt idx="5">
                  <c:v>589.1</c:v>
                </c:pt>
                <c:pt idx="6">
                  <c:v>-103.5</c:v>
                </c:pt>
                <c:pt idx="7">
                  <c:v>510.9</c:v>
                </c:pt>
                <c:pt idx="8">
                  <c:v>-902.3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882992"/>
        <c:axId val="159883552"/>
      </c:lineChart>
      <c:catAx>
        <c:axId val="15988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59883552"/>
        <c:crosses val="autoZero"/>
        <c:auto val="1"/>
        <c:lblAlgn val="ctr"/>
        <c:lblOffset val="100"/>
        <c:noMultiLvlLbl val="0"/>
      </c:catAx>
      <c:valAx>
        <c:axId val="1598835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9882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Crecimiento</a:t>
            </a:r>
            <a:r>
              <a:rPr lang="es-ES" baseline="0"/>
              <a:t> PIB Trimestral. Tasa Variación.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Hoja1!$B$781</c:f>
              <c:strCache>
                <c:ptCount val="1"/>
                <c:pt idx="0">
                  <c:v>t/t-4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Hoja1!$A$782:$A$788</c:f>
              <c:strCache>
                <c:ptCount val="7"/>
                <c:pt idx="0">
                  <c:v>2013.III</c:v>
                </c:pt>
                <c:pt idx="1">
                  <c:v>2013.IV</c:v>
                </c:pt>
                <c:pt idx="2">
                  <c:v>2014.I</c:v>
                </c:pt>
                <c:pt idx="3">
                  <c:v>2014.II</c:v>
                </c:pt>
                <c:pt idx="4">
                  <c:v>2014.III</c:v>
                </c:pt>
                <c:pt idx="5">
                  <c:v>2014.IV</c:v>
                </c:pt>
                <c:pt idx="6">
                  <c:v>2015.I</c:v>
                </c:pt>
              </c:strCache>
            </c:strRef>
          </c:cat>
          <c:val>
            <c:numRef>
              <c:f>Hoja1!$B$782:$B$788</c:f>
              <c:numCache>
                <c:formatCode>General</c:formatCode>
                <c:ptCount val="7"/>
                <c:pt idx="0">
                  <c:v>5.6</c:v>
                </c:pt>
                <c:pt idx="1">
                  <c:v>5.2</c:v>
                </c:pt>
                <c:pt idx="2">
                  <c:v>4.3</c:v>
                </c:pt>
                <c:pt idx="3">
                  <c:v>3.8</c:v>
                </c:pt>
                <c:pt idx="4">
                  <c:v>3.7</c:v>
                </c:pt>
                <c:pt idx="5">
                  <c:v>3.5</c:v>
                </c:pt>
                <c:pt idx="6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Hoja1!$C$781</c:f>
              <c:strCache>
                <c:ptCount val="1"/>
                <c:pt idx="0">
                  <c:v>t/t-1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Hoja1!$A$782:$A$788</c:f>
              <c:strCache>
                <c:ptCount val="7"/>
                <c:pt idx="0">
                  <c:v>2013.III</c:v>
                </c:pt>
                <c:pt idx="1">
                  <c:v>2013.IV</c:v>
                </c:pt>
                <c:pt idx="2">
                  <c:v>2014.I</c:v>
                </c:pt>
                <c:pt idx="3">
                  <c:v>2014.II</c:v>
                </c:pt>
                <c:pt idx="4">
                  <c:v>2014.III</c:v>
                </c:pt>
                <c:pt idx="5">
                  <c:v>2014.IV</c:v>
                </c:pt>
                <c:pt idx="6">
                  <c:v>2015.I</c:v>
                </c:pt>
              </c:strCache>
            </c:strRef>
          </c:cat>
          <c:val>
            <c:numRef>
              <c:f>Hoja1!$C$782:$C$788</c:f>
              <c:numCache>
                <c:formatCode>General</c:formatCode>
                <c:ptCount val="7"/>
                <c:pt idx="3">
                  <c:v>1.6</c:v>
                </c:pt>
                <c:pt idx="4">
                  <c:v>1.4</c:v>
                </c:pt>
                <c:pt idx="5">
                  <c:v>0.5</c:v>
                </c:pt>
                <c:pt idx="6">
                  <c:v>-0.5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07808"/>
        <c:axId val="160308368"/>
      </c:lineChart>
      <c:catAx>
        <c:axId val="16030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308368"/>
        <c:crosses val="autoZero"/>
        <c:auto val="1"/>
        <c:lblAlgn val="ctr"/>
        <c:lblOffset val="100"/>
        <c:noMultiLvlLbl val="0"/>
      </c:catAx>
      <c:valAx>
        <c:axId val="160308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3078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Captaciones</a:t>
            </a:r>
            <a:r>
              <a:rPr lang="es-ES" baseline="0"/>
              <a:t> Panorama Financiero. $Millones.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Hoja1!$B$707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Hoja1!$A$708:$A$714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Hoja1!$B$708:$B$714</c:f>
              <c:numCache>
                <c:formatCode>#,##0</c:formatCode>
                <c:ptCount val="7"/>
                <c:pt idx="0">
                  <c:v>27597</c:v>
                </c:pt>
                <c:pt idx="1">
                  <c:v>27156</c:v>
                </c:pt>
                <c:pt idx="2">
                  <c:v>27267</c:v>
                </c:pt>
                <c:pt idx="3">
                  <c:v>27384</c:v>
                </c:pt>
                <c:pt idx="4">
                  <c:v>27402</c:v>
                </c:pt>
                <c:pt idx="5">
                  <c:v>27650</c:v>
                </c:pt>
                <c:pt idx="6">
                  <c:v>28036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Hoja1!$C$707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Hoja1!$A$708:$A$714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Hoja1!$C$708:$C$714</c:f>
              <c:numCache>
                <c:formatCode>#,##0</c:formatCode>
                <c:ptCount val="7"/>
                <c:pt idx="0">
                  <c:v>30478</c:v>
                </c:pt>
                <c:pt idx="1">
                  <c:v>29759</c:v>
                </c:pt>
                <c:pt idx="2">
                  <c:v>29637</c:v>
                </c:pt>
                <c:pt idx="3">
                  <c:v>29998</c:v>
                </c:pt>
                <c:pt idx="4">
                  <c:v>29313</c:v>
                </c:pt>
                <c:pt idx="5">
                  <c:v>29415</c:v>
                </c:pt>
                <c:pt idx="6">
                  <c:v>28683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11168"/>
        <c:axId val="160311728"/>
      </c:lineChart>
      <c:catAx>
        <c:axId val="16031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311728"/>
        <c:crosses val="autoZero"/>
        <c:auto val="1"/>
        <c:lblAlgn val="ctr"/>
        <c:lblOffset val="100"/>
        <c:noMultiLvlLbl val="0"/>
      </c:catAx>
      <c:valAx>
        <c:axId val="1603117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03111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CAPTACIONES</a:t>
            </a:r>
            <a:r>
              <a:rPr lang="es-ES" baseline="0"/>
              <a:t> BANCOS PRIVADOS. $Millones.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Hoja1!$B$659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Hoja1!$A$660:$A$666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Hoja1!$B$660:$B$666</c:f>
              <c:numCache>
                <c:formatCode>#,##0</c:formatCode>
                <c:ptCount val="7"/>
                <c:pt idx="0">
                  <c:v>22192</c:v>
                </c:pt>
                <c:pt idx="1">
                  <c:v>21784</c:v>
                </c:pt>
                <c:pt idx="2">
                  <c:v>21791</c:v>
                </c:pt>
                <c:pt idx="3">
                  <c:v>21877</c:v>
                </c:pt>
                <c:pt idx="4">
                  <c:v>21948</c:v>
                </c:pt>
                <c:pt idx="5">
                  <c:v>22055</c:v>
                </c:pt>
                <c:pt idx="6">
                  <c:v>22392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Hoja1!$C$659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Hoja1!$A$660:$A$666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Hoja1!$C$660:$C$666</c:f>
              <c:numCache>
                <c:formatCode>#,##0</c:formatCode>
                <c:ptCount val="7"/>
                <c:pt idx="0">
                  <c:v>24444</c:v>
                </c:pt>
                <c:pt idx="1">
                  <c:v>23760</c:v>
                </c:pt>
                <c:pt idx="2">
                  <c:v>23589</c:v>
                </c:pt>
                <c:pt idx="3">
                  <c:v>23861</c:v>
                </c:pt>
                <c:pt idx="4">
                  <c:v>23183</c:v>
                </c:pt>
                <c:pt idx="5">
                  <c:v>23225</c:v>
                </c:pt>
                <c:pt idx="6">
                  <c:v>22566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14528"/>
        <c:axId val="160315088"/>
      </c:lineChart>
      <c:catAx>
        <c:axId val="16031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315088"/>
        <c:crosses val="autoZero"/>
        <c:auto val="1"/>
        <c:lblAlgn val="ctr"/>
        <c:lblOffset val="100"/>
        <c:noMultiLvlLbl val="0"/>
      </c:catAx>
      <c:valAx>
        <c:axId val="1603150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03145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CRÉDITO</a:t>
            </a:r>
            <a:r>
              <a:rPr lang="es-ES" baseline="0"/>
              <a:t> SECTOR PRIVADO. PANORAMA FINANCIERO. $Millones. 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Hoja1!$B$670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Hoja1!$A$671:$A$677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Hoja1!$B$671:$B$677</c:f>
              <c:numCache>
                <c:formatCode>#,##0</c:formatCode>
                <c:ptCount val="7"/>
                <c:pt idx="0">
                  <c:v>25201</c:v>
                </c:pt>
                <c:pt idx="1">
                  <c:v>25105</c:v>
                </c:pt>
                <c:pt idx="2">
                  <c:v>24998</c:v>
                </c:pt>
                <c:pt idx="3">
                  <c:v>25215</c:v>
                </c:pt>
                <c:pt idx="4">
                  <c:v>25583</c:v>
                </c:pt>
                <c:pt idx="5">
                  <c:v>25862</c:v>
                </c:pt>
                <c:pt idx="6">
                  <c:v>25905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Hoja1!$C$670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Hoja1!$A$671:$A$677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Hoja1!$C$671:$C$677</c:f>
              <c:numCache>
                <c:formatCode>#,##0</c:formatCode>
                <c:ptCount val="7"/>
                <c:pt idx="0">
                  <c:v>27594</c:v>
                </c:pt>
                <c:pt idx="1">
                  <c:v>27800</c:v>
                </c:pt>
                <c:pt idx="2">
                  <c:v>28202</c:v>
                </c:pt>
                <c:pt idx="3">
                  <c:v>28267</c:v>
                </c:pt>
                <c:pt idx="4">
                  <c:v>28363</c:v>
                </c:pt>
                <c:pt idx="5">
                  <c:v>28191</c:v>
                </c:pt>
                <c:pt idx="6">
                  <c:v>28049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795136"/>
        <c:axId val="160795696"/>
      </c:lineChart>
      <c:catAx>
        <c:axId val="16079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795696"/>
        <c:crosses val="autoZero"/>
        <c:auto val="1"/>
        <c:lblAlgn val="ctr"/>
        <c:lblOffset val="100"/>
        <c:noMultiLvlLbl val="0"/>
      </c:catAx>
      <c:valAx>
        <c:axId val="1607956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07951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CRÉDITO</a:t>
            </a:r>
            <a:r>
              <a:rPr lang="es-ES" baseline="0"/>
              <a:t> SECTOR PRIVADO. BANCOS PRIVADOS. $Millones.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Hoja1!$B$680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Hoja1!$A$681:$A$687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Hoja1!$B$681:$B$687</c:f>
              <c:numCache>
                <c:formatCode>#,##0</c:formatCode>
                <c:ptCount val="7"/>
                <c:pt idx="0">
                  <c:v>18311</c:v>
                </c:pt>
                <c:pt idx="1">
                  <c:v>18183</c:v>
                </c:pt>
                <c:pt idx="2">
                  <c:v>18052</c:v>
                </c:pt>
                <c:pt idx="3">
                  <c:v>18346</c:v>
                </c:pt>
                <c:pt idx="4">
                  <c:v>18720</c:v>
                </c:pt>
                <c:pt idx="5">
                  <c:v>18834</c:v>
                </c:pt>
                <c:pt idx="6">
                  <c:v>18935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Hoja1!$C$680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Hoja1!$A$681:$A$687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</c:v>
                </c:pt>
              </c:strCache>
            </c:strRef>
          </c:cat>
          <c:val>
            <c:numRef>
              <c:f>Hoja1!$C$681:$C$687</c:f>
              <c:numCache>
                <c:formatCode>#,##0</c:formatCode>
                <c:ptCount val="7"/>
                <c:pt idx="0">
                  <c:v>20306</c:v>
                </c:pt>
                <c:pt idx="1">
                  <c:v>20468</c:v>
                </c:pt>
                <c:pt idx="2">
                  <c:v>20847</c:v>
                </c:pt>
                <c:pt idx="3">
                  <c:v>20818</c:v>
                </c:pt>
                <c:pt idx="4">
                  <c:v>20888</c:v>
                </c:pt>
                <c:pt idx="5">
                  <c:v>20674</c:v>
                </c:pt>
                <c:pt idx="6">
                  <c:v>20513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845088"/>
        <c:axId val="102845648"/>
      </c:lineChart>
      <c:catAx>
        <c:axId val="10284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02845648"/>
        <c:crosses val="autoZero"/>
        <c:auto val="1"/>
        <c:lblAlgn val="ctr"/>
        <c:lblOffset val="100"/>
        <c:noMultiLvlLbl val="0"/>
      </c:catAx>
      <c:valAx>
        <c:axId val="10284564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028450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Liquidez</a:t>
            </a:r>
            <a:r>
              <a:rPr lang="es-ES" baseline="0"/>
              <a:t> Total. Tasas de Variación.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Hoja1!$A$793:$A$797</c:f>
              <c:strCache>
                <c:ptCount val="5"/>
                <c:pt idx="0">
                  <c:v>May-2010-May-2011</c:v>
                </c:pt>
                <c:pt idx="1">
                  <c:v>May-2011-May-2012</c:v>
                </c:pt>
                <c:pt idx="2">
                  <c:v>May-2012-May-2013</c:v>
                </c:pt>
                <c:pt idx="3">
                  <c:v>May-2013-May-2014</c:v>
                </c:pt>
                <c:pt idx="4">
                  <c:v>May-2014-May-2015</c:v>
                </c:pt>
              </c:strCache>
            </c:strRef>
          </c:cat>
          <c:val>
            <c:numRef>
              <c:f>Hoja1!$B$793:$B$797</c:f>
              <c:numCache>
                <c:formatCode>General</c:formatCode>
                <c:ptCount val="5"/>
                <c:pt idx="0">
                  <c:v>20.6</c:v>
                </c:pt>
                <c:pt idx="1">
                  <c:v>20.6</c:v>
                </c:pt>
                <c:pt idx="2">
                  <c:v>11.6</c:v>
                </c:pt>
                <c:pt idx="3">
                  <c:v>12.8</c:v>
                </c:pt>
                <c:pt idx="4">
                  <c:v>11.4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584048"/>
        <c:axId val="160584608"/>
      </c:lineChart>
      <c:catAx>
        <c:axId val="16058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0584608"/>
        <c:crosses val="autoZero"/>
        <c:auto val="1"/>
        <c:lblAlgn val="ctr"/>
        <c:lblOffset val="100"/>
        <c:noMultiLvlLbl val="0"/>
      </c:catAx>
      <c:valAx>
        <c:axId val="160584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58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CAPTACIONES,</a:t>
            </a:r>
            <a:r>
              <a:rPr lang="es-ES" baseline="0"/>
              <a:t> LIQUIDEZ, ESPECIES MONETARIAS. 2015. $Millones.</a:t>
            </a:r>
            <a:endParaRPr lang="es-E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Hoja1!$B$802</c:f>
              <c:strCache>
                <c:ptCount val="1"/>
                <c:pt idx="0">
                  <c:v>Liquidez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Hoja1!$A$803:$A$809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Junio</c:v>
                </c:pt>
              </c:strCache>
            </c:strRef>
          </c:cat>
          <c:val>
            <c:numRef>
              <c:f>Hoja1!$B$803:$B$809</c:f>
              <c:numCache>
                <c:formatCode>#,##0</c:formatCode>
                <c:ptCount val="7"/>
                <c:pt idx="0">
                  <c:v>40104</c:v>
                </c:pt>
                <c:pt idx="1">
                  <c:v>39114</c:v>
                </c:pt>
                <c:pt idx="2">
                  <c:v>39059</c:v>
                </c:pt>
                <c:pt idx="3">
                  <c:v>39561</c:v>
                </c:pt>
                <c:pt idx="4">
                  <c:v>39580</c:v>
                </c:pt>
                <c:pt idx="5">
                  <c:v>39515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Hoja1!$C$802</c:f>
              <c:strCache>
                <c:ptCount val="1"/>
                <c:pt idx="0">
                  <c:v>Captaciones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Hoja1!$A$803:$A$809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Junio</c:v>
                </c:pt>
              </c:strCache>
            </c:strRef>
          </c:cat>
          <c:val>
            <c:numRef>
              <c:f>Hoja1!$C$803:$C$809</c:f>
              <c:numCache>
                <c:formatCode>#,##0</c:formatCode>
                <c:ptCount val="7"/>
                <c:pt idx="0">
                  <c:v>30478</c:v>
                </c:pt>
                <c:pt idx="1">
                  <c:v>29759</c:v>
                </c:pt>
                <c:pt idx="2">
                  <c:v>29637</c:v>
                </c:pt>
                <c:pt idx="3">
                  <c:v>29998</c:v>
                </c:pt>
                <c:pt idx="4">
                  <c:v>29313</c:v>
                </c:pt>
                <c:pt idx="5">
                  <c:v>29415</c:v>
                </c:pt>
                <c:pt idx="6">
                  <c:v>28683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Hoja1!$D$802</c:f>
              <c:strCache>
                <c:ptCount val="1"/>
                <c:pt idx="0">
                  <c:v>Espe. Monet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Hoja1!$A$803:$A$809</c:f>
              <c:strCache>
                <c:ptCount val="7"/>
                <c:pt idx="0">
                  <c:v>Dic</c:v>
                </c:pt>
                <c:pt idx="1">
                  <c:v>Ene</c:v>
                </c:pt>
                <c:pt idx="2">
                  <c:v>Feb</c:v>
                </c:pt>
                <c:pt idx="3">
                  <c:v>Mar</c:v>
                </c:pt>
                <c:pt idx="4">
                  <c:v>Abr</c:v>
                </c:pt>
                <c:pt idx="5">
                  <c:v>May</c:v>
                </c:pt>
                <c:pt idx="6">
                  <c:v>Junio</c:v>
                </c:pt>
              </c:strCache>
            </c:strRef>
          </c:cat>
          <c:val>
            <c:numRef>
              <c:f>Hoja1!$D$803:$D$809</c:f>
              <c:numCache>
                <c:formatCode>#,##0</c:formatCode>
                <c:ptCount val="7"/>
                <c:pt idx="0">
                  <c:v>9540</c:v>
                </c:pt>
                <c:pt idx="1">
                  <c:v>9268</c:v>
                </c:pt>
                <c:pt idx="2">
                  <c:v>9335</c:v>
                </c:pt>
                <c:pt idx="3">
                  <c:v>9476</c:v>
                </c:pt>
                <c:pt idx="4">
                  <c:v>10180</c:v>
                </c:pt>
                <c:pt idx="5">
                  <c:v>10016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347984"/>
        <c:axId val="161348544"/>
      </c:lineChart>
      <c:catAx>
        <c:axId val="16134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61348544"/>
        <c:crosses val="autoZero"/>
        <c:auto val="1"/>
        <c:lblAlgn val="ctr"/>
        <c:lblOffset val="100"/>
        <c:noMultiLvlLbl val="0"/>
      </c:catAx>
      <c:valAx>
        <c:axId val="1613485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134798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0.86491</cdr:x>
      <cdr:y>0.32203</cdr:y>
    </cdr:from>
    <cdr:to>
      <cdr:x>1</cdr:x>
      <cdr:y>0.42373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854361" y="1368135"/>
          <a:ext cx="914391" cy="43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/>
            <a:t>-2,3 %</a:t>
          </a:r>
          <a:endParaRPr lang="es-E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0.87255</cdr:x>
      <cdr:y>0.42593</cdr:y>
    </cdr:from>
    <cdr:to>
      <cdr:x>0.99704</cdr:x>
      <cdr:y>0.5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08712" y="1656184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/>
            <a:t>-31,3 %</a:t>
          </a:r>
          <a:endParaRPr lang="es-ES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0.84211</cdr:x>
      <cdr:y>0.33898</cdr:y>
    </cdr:from>
    <cdr:to>
      <cdr:x>0.97577</cdr:x>
      <cdr:y>0.47458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760640" y="1440160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400" b="1" dirty="0" smtClean="0"/>
            <a:t>-5,9 %</a:t>
          </a:r>
          <a:endParaRPr lang="es-ES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0.30337</cdr:x>
      <cdr:y>0.30909</cdr:y>
    </cdr:from>
    <cdr:to>
      <cdr:x>0.44605</cdr:x>
      <cdr:y>0.53997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944216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0.23596</cdr:x>
      <cdr:y>0.21818</cdr:y>
    </cdr:from>
    <cdr:to>
      <cdr:x>0.37864</cdr:x>
      <cdr:y>0.27273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512168" y="86409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1100" b="1" dirty="0" smtClean="0"/>
            <a:t>-60,5 %</a:t>
          </a:r>
          <a:endParaRPr lang="es-E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80FC-7C28-4460-9DAA-17EDA4E50A55}" type="datetimeFigureOut">
              <a:rPr lang="es-ES" smtClean="0"/>
              <a:t>23/07/2015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DE6D-3E3A-4284-865B-87B745BD9E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86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00D-F9A0-4650-981A-79F81C616689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43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1257-6DD1-459A-A405-738240BF940A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59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B4C3E-844E-4BB7-8B47-E1D5A107BD3D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5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B9EB-EDC0-4AD4-AEC6-7E67DFFE0B4C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37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0D-CDA3-4C33-BCA5-D8CF2D792495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53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25B9-1721-41DB-B177-E115EDDBB6EB}" type="datetime1">
              <a:rPr lang="es-ES" smtClean="0"/>
              <a:t>23/07/2015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CE9B-0386-4394-B0F2-ACF9C3816703}" type="datetime1">
              <a:rPr lang="es-ES" smtClean="0"/>
              <a:t>23/07/2015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0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D2CF-BE4E-4060-8525-40953CB01662}" type="datetime1">
              <a:rPr lang="es-ES" smtClean="0"/>
              <a:t>23/07/2015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94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33CC-9546-4064-94C7-68E0BC52F114}" type="datetime1">
              <a:rPr lang="es-ES" smtClean="0"/>
              <a:t>23/07/2015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98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15A-1712-4A83-9885-27B15CC3BE64}" type="datetime1">
              <a:rPr lang="es-ES" smtClean="0"/>
              <a:t>23/07/2015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4B1-86BE-4690-A967-C90430613974}" type="datetime1">
              <a:rPr lang="es-ES" smtClean="0"/>
              <a:t>23/07/2015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0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BA71-0AB6-4343-97A2-402CA441C0C3}" type="datetime1">
              <a:rPr lang="es-ES" smtClean="0"/>
              <a:t>23/07/2015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6BF5-AE2F-4800-8239-590B80DE5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06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34908"/>
              </p:ext>
            </p:extLst>
          </p:nvPr>
        </p:nvGraphicFramePr>
        <p:xfrm>
          <a:off x="755576" y="116632"/>
          <a:ext cx="7848872" cy="662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46"/>
                <a:gridCol w="1025598"/>
                <a:gridCol w="2711514"/>
                <a:gridCol w="1049014"/>
              </a:tblGrid>
              <a:tr h="1516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SISTEMA DE BALANCES BANCO CENTRAL. AL 3 DE JULIO DE 2015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Millones de dólares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RILD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DUEÑOS DE LA RILD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1. Posición neta de divisas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3.925,2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1. Emisión monetaria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87,3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1.1 Caja en divisas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448,4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2. Reservas bancarias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2.941,8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1.2 Depósitos netos exterior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527,1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3. SPNF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4.312,8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1.3 Inversiones, depósitos plazo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2.949,7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    Tesoro Nacional 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361,9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2. Oro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450,9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    Entidades Gob. Central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654,5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3. </a:t>
                      </a:r>
                      <a:r>
                        <a:rPr lang="es-ES" sz="1400" u="none" strike="noStrike" dirty="0" err="1">
                          <a:effectLst/>
                        </a:rPr>
                        <a:t>DEGs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24,9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IESS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800,3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4. Posición FMI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39,9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Gobiernos Seccionales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1.408,4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5. Posición ALADI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0,6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Empresas públicas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1.087,7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6. Posición neta Sucre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121,3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 RILD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4.562,8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90974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DIFERENCIA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2.779,1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 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90974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90974" marT="7581" marB="0" anchor="b"/>
                </a:tc>
              </a:tr>
              <a:tr h="16678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7.341,9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 DUEÑOS RILD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7.341,9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POSICIÓN NETA DE DIVISAS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3925,2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EMISIÓN MONETARIA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87,3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RESERVAS BANCARIAS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2941,8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3925,2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3029,1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SALDO POSICIÓN DIVISAS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896,1</a:t>
                      </a:r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333399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1" i="0" u="none" strike="noStrike">
                        <a:solidFill>
                          <a:srgbClr val="333399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333399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333399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SALDO POSICIÓN DIVISAS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896,1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SPNF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4.312,8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FALTANTE ATENDER SPNF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2.941,8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Tesoro Nacional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361,9</a:t>
                      </a:r>
                      <a:endParaRPr lang="es-E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92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TOTAL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3.837,9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Entidades Gob. Central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654,5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IESS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800,3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4404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Gob. Seccionales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1.408,4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5162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Empresas públicas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1.087,7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128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Fuente: Banco Central.</a:t>
                      </a:r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>
                        <a:effectLst/>
                        <a:latin typeface="Arial"/>
                      </a:endParaRPr>
                    </a:p>
                  </a:txBody>
                  <a:tcPr marL="7581" marR="90974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>
                        <a:effectLst/>
                        <a:latin typeface="Arial"/>
                      </a:endParaRPr>
                    </a:p>
                  </a:txBody>
                  <a:tcPr marL="7581" marR="90974" marT="75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818541"/>
              </p:ext>
            </p:extLst>
          </p:nvPr>
        </p:nvGraphicFramePr>
        <p:xfrm>
          <a:off x="1259632" y="1196752"/>
          <a:ext cx="712879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1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64380"/>
              </p:ext>
            </p:extLst>
          </p:nvPr>
        </p:nvGraphicFramePr>
        <p:xfrm>
          <a:off x="1115615" y="1268760"/>
          <a:ext cx="6984777" cy="4176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3181"/>
                <a:gridCol w="1230798"/>
                <a:gridCol w="1230798"/>
              </a:tblGrid>
              <a:tr h="29831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BALANZA DE PAGOS. $Millones.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2014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I-III-15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1. CUENTA CORRIENTE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-599,9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-901,2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1.1 BIENES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-67,2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-756,8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1.2 SERVICIOS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-1221,8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-260,6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1.3 RENTA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-1575,0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-387,4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1.4 TRANSFERENCIAS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2264,1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503,6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2. CUENTA CAPITAL Y FINANCIERA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817,0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988,2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2.1 CUENTA CAPITAL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86,8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21,9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2.2 CUENTA FINANCIERA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730,2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966,3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        IED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>
                          <a:effectLst/>
                        </a:rPr>
                        <a:t>766,5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>
                          <a:effectLst/>
                        </a:rPr>
                        <a:t>170,6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        Créditos Comerciales Gobierno General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>
                          <a:effectLst/>
                        </a:rPr>
                        <a:t>662,7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>
                          <a:effectLst/>
                        </a:rPr>
                        <a:t>-452,8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        Préstamos Gobierno General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1745,6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1573,6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319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3. ERRORES Y OMISIONES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-217,1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-85,9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717858"/>
              </p:ext>
            </p:extLst>
          </p:nvPr>
        </p:nvGraphicFramePr>
        <p:xfrm>
          <a:off x="1043608" y="1484784"/>
          <a:ext cx="64087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3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558076"/>
              </p:ext>
            </p:extLst>
          </p:nvPr>
        </p:nvGraphicFramePr>
        <p:xfrm>
          <a:off x="1475656" y="1412776"/>
          <a:ext cx="61206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5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423886"/>
              </p:ext>
            </p:extLst>
          </p:nvPr>
        </p:nvGraphicFramePr>
        <p:xfrm>
          <a:off x="1115616" y="980728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9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848057"/>
              </p:ext>
            </p:extLst>
          </p:nvPr>
        </p:nvGraphicFramePr>
        <p:xfrm>
          <a:off x="1331640" y="1052736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6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594127"/>
              </p:ext>
            </p:extLst>
          </p:nvPr>
        </p:nvGraphicFramePr>
        <p:xfrm>
          <a:off x="1403648" y="1196752"/>
          <a:ext cx="676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613978"/>
              </p:ext>
            </p:extLst>
          </p:nvPr>
        </p:nvGraphicFramePr>
        <p:xfrm>
          <a:off x="1043608" y="1052736"/>
          <a:ext cx="72728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4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267618"/>
              </p:ext>
            </p:extLst>
          </p:nvPr>
        </p:nvGraphicFramePr>
        <p:xfrm>
          <a:off x="827584" y="908720"/>
          <a:ext cx="74168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3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014231"/>
              </p:ext>
            </p:extLst>
          </p:nvPr>
        </p:nvGraphicFramePr>
        <p:xfrm>
          <a:off x="1187624" y="980728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308304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-47 %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7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390129"/>
              </p:ext>
            </p:extLst>
          </p:nvPr>
        </p:nvGraphicFramePr>
        <p:xfrm>
          <a:off x="1475656" y="1052736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2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857991"/>
              </p:ext>
            </p:extLst>
          </p:nvPr>
        </p:nvGraphicFramePr>
        <p:xfrm>
          <a:off x="1475656" y="1052736"/>
          <a:ext cx="676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4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82784"/>
              </p:ext>
            </p:extLst>
          </p:nvPr>
        </p:nvGraphicFramePr>
        <p:xfrm>
          <a:off x="827584" y="1628804"/>
          <a:ext cx="7632847" cy="3552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4819"/>
                <a:gridCol w="994507"/>
                <a:gridCol w="994507"/>
                <a:gridCol w="994507"/>
                <a:gridCol w="994507"/>
              </a:tblGrid>
              <a:tr h="35797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EXPORTACIONES NO PETROLERAS. $Millones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47000">
                <a:tc>
                  <a:txBody>
                    <a:bodyPr/>
                    <a:lstStyle/>
                    <a:p>
                      <a:pPr algn="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2014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Increm/Red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% Variación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Enero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940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991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Febrero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1.020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1.034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Marzo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1.115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1.098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Abril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1.008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-60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-6,0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Mayo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1.091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983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-108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-9,9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7971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TOTAL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5.174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5.054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-120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-2,3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27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779699"/>
              </p:ext>
            </p:extLst>
          </p:nvPr>
        </p:nvGraphicFramePr>
        <p:xfrm>
          <a:off x="899592" y="1196752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63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857637"/>
              </p:ext>
            </p:extLst>
          </p:nvPr>
        </p:nvGraphicFramePr>
        <p:xfrm>
          <a:off x="1331640" y="1124744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319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24451"/>
              </p:ext>
            </p:extLst>
          </p:nvPr>
        </p:nvGraphicFramePr>
        <p:xfrm>
          <a:off x="395536" y="2348880"/>
          <a:ext cx="8064899" cy="258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1695"/>
                <a:gridCol w="1050801"/>
                <a:gridCol w="1050801"/>
                <a:gridCol w="1050801"/>
                <a:gridCol w="1050801"/>
              </a:tblGrid>
              <a:tr h="28886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600" b="0" u="none" strike="noStrike">
                          <a:effectLst/>
                        </a:rPr>
                        <a:t>IMPORTACIONES  NO PETROLERAS. $Millones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68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2.014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u="none" strike="noStrike">
                          <a:effectLst/>
                        </a:rPr>
                        <a:t>Increm/Red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u="none" strike="noStrike">
                          <a:effectLst/>
                        </a:rPr>
                        <a:t>% Variación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Enero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1.596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1.666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70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4,4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Febrero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1.409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1.403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-0,4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Marzo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1.499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1.611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7,5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Abril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1.629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1.463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-166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-10,2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Mayo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1.769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1.291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-478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-27,0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860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TOTAL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7.902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7.434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>
                          <a:effectLst/>
                        </a:rPr>
                        <a:t>-468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u="none" strike="noStrike" dirty="0">
                          <a:effectLst/>
                        </a:rPr>
                        <a:t>-5,9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543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453541140"/>
              </p:ext>
            </p:extLst>
          </p:nvPr>
        </p:nvGraphicFramePr>
        <p:xfrm>
          <a:off x="1475656" y="1268760"/>
          <a:ext cx="626469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081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644217880"/>
              </p:ext>
            </p:extLst>
          </p:nvPr>
        </p:nvGraphicFramePr>
        <p:xfrm>
          <a:off x="1619672" y="1124744"/>
          <a:ext cx="626469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146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497001316"/>
              </p:ext>
            </p:extLst>
          </p:nvPr>
        </p:nvGraphicFramePr>
        <p:xfrm>
          <a:off x="1763688" y="1268760"/>
          <a:ext cx="64087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732240" y="515719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/>
              <a:t>-12,6 %</a:t>
            </a:r>
            <a:endParaRPr lang="es-ES" sz="11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99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31164835"/>
              </p:ext>
            </p:extLst>
          </p:nvPr>
        </p:nvGraphicFramePr>
        <p:xfrm>
          <a:off x="1547664" y="1052736"/>
          <a:ext cx="60486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517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600334"/>
              </p:ext>
            </p:extLst>
          </p:nvPr>
        </p:nvGraphicFramePr>
        <p:xfrm>
          <a:off x="1763688" y="836712"/>
          <a:ext cx="60486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3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05774"/>
              </p:ext>
            </p:extLst>
          </p:nvPr>
        </p:nvGraphicFramePr>
        <p:xfrm>
          <a:off x="1475656" y="548678"/>
          <a:ext cx="6696743" cy="5627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6972"/>
                <a:gridCol w="1003257"/>
                <a:gridCol w="1003257"/>
                <a:gridCol w="1003257"/>
              </a:tblGrid>
              <a:tr h="2349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</a:rPr>
                        <a:t> PRESUPUESTO 2015. $Millones.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977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Concepto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Inicial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Incremento/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</a:rPr>
                        <a:t>Presupuesto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Reducción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Reformado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TOTAL INGRESOS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21.715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-2.200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19.515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Tributarios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15.481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15.781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Petroleros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3.149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-1.500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1.649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No tributarios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2.524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-1.000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1.524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Transferencias Corrientes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366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366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Otros, autogestión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TOTAL GASTOS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27.084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-1.300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25.784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Gastos Corrientes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15.490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-310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15.180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Gastos en personal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8.719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-200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8.519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Bienes y Servicios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2.460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-380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2.080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Intereses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1.216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1.616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Transferencias Corrientes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2.943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-130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2.813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  Bono Desarrollo Humano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750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750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  Universidades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670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670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  40 % IESS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1.100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-800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300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  ISSFA, ISSPOL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440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440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  Subsidios, empresas púb, etc.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653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653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Otros Gastos Corrientes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Gasto de Capital e Inversión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</a:rPr>
                        <a:t>11.594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</a:rPr>
                        <a:t>-990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>
                          <a:effectLst/>
                        </a:rPr>
                        <a:t>10.604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90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DÉFICIT/SUPERÁVIT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-5.369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-6.269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4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772026419"/>
              </p:ext>
            </p:extLst>
          </p:nvPr>
        </p:nvGraphicFramePr>
        <p:xfrm>
          <a:off x="1043608" y="1124744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705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33102"/>
              </p:ext>
            </p:extLst>
          </p:nvPr>
        </p:nvGraphicFramePr>
        <p:xfrm>
          <a:off x="1691679" y="548680"/>
          <a:ext cx="655272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3397"/>
                <a:gridCol w="1154666"/>
                <a:gridCol w="1154666"/>
              </a:tblGrid>
              <a:tr h="2501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TIMBRE CAMBIARIO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1. IMPORTACIONES SUJETAS A "TIMBRE CAMBIARIO"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2. "TIMBRE CAMBIARIO" ES ADQUIRIDO LIBREMENTE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A TRAVÉS  DEL SISTEMA BANCARIO, POR BOLSA, TRANSPARENTE.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3. EXPORTADORES ENTREGAN DIVISAS A BANCO CENTRAL A TRAVÉS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DE SUS RESPECTIVOS BANCOS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4. BANCO CENTRAL ANALIZA DIVISAS DISPONIBLES CON SECTORES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PRODUCTIVOS Y SISTEMA FINANCIERO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5. BANCO CENTRAL INDICA DIARIAMENTE QUE CANTIDAD DE ESOS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TIMBRES ESTÁN DISPONIBLES EN EL MERCADO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6. BANCO CENTRAL FIJA EMISIÓN DE TIMBRES POR UN VALOR  X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7. DEMANDA LLEVA A COTIZAR TIMBRES POR UN VALOR SUPERIOR Y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8. EXCEDENTE POR SOBRE VALOR FIJADO POR BANCO CENTRAL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VA A UN FONDO NO AL ESTADO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9. FONDO ES ENTREGADO A PRORRATA ENTRE QUIENES HAYAN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EXPORTADO Y ENTREGADO DIVISAS A TRAVÉS DE SUS BANCOS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10. SE TENDRÍA TIPO DE CAMBIO FLEXIBLE QUE VARÍA DÍA A DÍA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13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    PARA SECTOR REAL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11. ESTADO TAMBIÉN PAGARÍA TIMBRE FISCAL POR IMPORTACIONES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32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92527"/>
              </p:ext>
            </p:extLst>
          </p:nvPr>
        </p:nvGraphicFramePr>
        <p:xfrm>
          <a:off x="1907704" y="404664"/>
          <a:ext cx="5472608" cy="5616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1998"/>
                <a:gridCol w="1170610"/>
              </a:tblGrid>
              <a:tr h="2005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</a:rPr>
                        <a:t>FINANCIAMIENTO PRESUPUESTO 2015. $Millones.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A. REQUERIMIENTOS DE FINANCIAMIENTO.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u="none" strike="noStrike" dirty="0">
                          <a:effectLst/>
                        </a:rPr>
                        <a:t>13.857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1. Déficit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u="none" strike="noStrike" dirty="0">
                          <a:effectLst/>
                        </a:rPr>
                        <a:t>6.269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2. Amortizaciones Internas y Externas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3.091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Internas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891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Externas*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2.200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3. Otros pasivos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358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4. Venta Anticipada de Petróleo**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1.689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5. Deuda Flotante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850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6. CETES ***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1.000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7. Bonos con Reserva Internacional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B. FINANCIAMIENTO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u="none" strike="noStrike" dirty="0">
                          <a:effectLst/>
                        </a:rPr>
                        <a:t>6.680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1. Desembolsos Internos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891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2. Desembolsos Externos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u="none" strike="noStrike" dirty="0">
                          <a:effectLst/>
                        </a:rPr>
                        <a:t>4100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BID (febrero)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Bonos 2020 (marzo)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750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Bonos 2020 (mayo)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750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Préstamo China (mayo)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Préstamo China (junio)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Préstamo Tailandia (julio)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    Gobiernos, CAF, otros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400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3. Venta Anticipada Petróleo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1.689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C. BRECHA FINANCIERA (A-B)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u="none" strike="noStrike" dirty="0">
                          <a:effectLst/>
                        </a:rPr>
                        <a:t>7.177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* Es posible que sean mayores por $650 millones Bonos 2015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** No hay información clara, entre enero-marzo hay un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ingreso neto de $678 millones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20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*** No hay información, entre enero-marzo los CETES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      suman $368 millones.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9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36055"/>
              </p:ext>
            </p:extLst>
          </p:nvPr>
        </p:nvGraphicFramePr>
        <p:xfrm>
          <a:off x="755579" y="548674"/>
          <a:ext cx="7344810" cy="576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8544"/>
                <a:gridCol w="688038"/>
                <a:gridCol w="688038"/>
                <a:gridCol w="688038"/>
                <a:gridCol w="688038"/>
                <a:gridCol w="688038"/>
                <a:gridCol w="688038"/>
                <a:gridCol w="688038"/>
              </a:tblGrid>
              <a:tr h="16728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/>
                        </a:rPr>
                        <a:t>PRINCIPALES CRÉDITOS EXTERNOS. $MILLONES.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Programa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Acreedor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Plazo, años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Fecha Contr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Tasa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Amortizaci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Interés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Monto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2007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Libre Disponibilidad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18 (4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12/09/2007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L6m+1,05%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180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Apoyo a Bono Desarrollo Humano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18 (4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12/09/2007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L6m+1,05%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250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Universalización Educación Básica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(3a,6m gr)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12/12/2007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246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2009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Apoyo a la Balanza de Pagos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FLAR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3 (1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08/07/2009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480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2010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Infraestructura vial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(6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19/02/2010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350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Inversión sector eléctrico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CAF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12 (1a 6mgr)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19/03/2010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L6m+1,8%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Proyectos viales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18 (4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23/03/2010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255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Hidroeléctrica Coca Codo </a:t>
                      </a:r>
                      <a:r>
                        <a:rPr lang="es-ES" sz="900" b="1" u="none" strike="noStrike" dirty="0" err="1">
                          <a:effectLst/>
                        </a:rPr>
                        <a:t>Sincleir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Eximba Chin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15 (5a,6mg)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03/06/2010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6,9 %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1.683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Ban</a:t>
                      </a:r>
                      <a:r>
                        <a:rPr lang="es-ES" sz="900" b="1" u="none" strike="noStrike" dirty="0">
                          <a:effectLst/>
                        </a:rPr>
                        <a:t>. Des. Ch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4 (6m </a:t>
                      </a:r>
                      <a:r>
                        <a:rPr lang="es-ES" sz="900" b="1" u="none" strike="noStrike" dirty="0" err="1">
                          <a:effectLst/>
                        </a:rPr>
                        <a:t>grac</a:t>
                      </a:r>
                      <a:r>
                        <a:rPr lang="es-ES" sz="900" b="1" u="none" strike="noStrike" dirty="0">
                          <a:effectLst/>
                        </a:rPr>
                        <a:t>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31/08/2010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Fija 6 %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1.000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Inversión sector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12(1a,6mg)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30/11/2010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L6m+2,3%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250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PROMADEC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18 (4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30/11/2010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2011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Hidroeléctrica </a:t>
                      </a:r>
                      <a:r>
                        <a:rPr lang="es-ES" sz="900" b="1" u="none" strike="noStrike" dirty="0" err="1">
                          <a:effectLst/>
                        </a:rPr>
                        <a:t>Toachi</a:t>
                      </a:r>
                      <a:r>
                        <a:rPr lang="es-ES" sz="900" b="1" u="none" strike="noStrike" dirty="0">
                          <a:effectLst/>
                        </a:rPr>
                        <a:t> </a:t>
                      </a:r>
                      <a:r>
                        <a:rPr lang="es-ES" sz="900" b="1" u="none" strike="noStrike" dirty="0" err="1">
                          <a:effectLst/>
                        </a:rPr>
                        <a:t>Pilatón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Eximba. Rus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11 (4 gracia)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12/04/2011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7,9 %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123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Ban. Des. Ch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8 (2 gracia)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27/06/2011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7,159 %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1.400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Ban</a:t>
                      </a:r>
                      <a:r>
                        <a:rPr lang="es-ES" sz="900" b="1" u="none" strike="noStrike" dirty="0">
                          <a:effectLst/>
                        </a:rPr>
                        <a:t>. Des. Ch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8 (2 gracia)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27/06/2011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Fija 6,253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600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Hidroeléctrica Paute-Sopladora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Eximba Chin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15 (4 gracia)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13/10/2011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6,35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571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Reforma Gestión Pública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25(5a,6mg)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15/12/2011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250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2012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Apoyo Balanza de Pagos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FLAR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15 (3a,5mg)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31/08/2012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514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Hidroeléctrica </a:t>
                      </a:r>
                      <a:r>
                        <a:rPr lang="es-ES" sz="900" b="1" u="none" strike="noStrike" dirty="0" err="1">
                          <a:effectLst/>
                        </a:rPr>
                        <a:t>Manduriacu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BNDES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10 (3 gracia)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14/11/2012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L0,78%+2,5%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90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1672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Metro de Quito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BEI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20 (6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28/11/2012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2,99%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259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Ban. Des. Ch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8(2a,3mgr)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20/12/2012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7,1917%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1.400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Ban. Des. Ch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8(2a,3mgr)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20/12/2012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Fija 7,1917%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300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  <a:tr h="31883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Ban</a:t>
                      </a:r>
                      <a:r>
                        <a:rPr lang="es-ES" sz="900" b="1" u="none" strike="noStrike" dirty="0">
                          <a:effectLst/>
                        </a:rPr>
                        <a:t>. Des. Ch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8(2a,3mgr)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20/12/2012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Fija 6,8717%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300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1" marR="7391" marT="7391" marB="0" anchor="b"/>
                </a:tc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2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59605"/>
              </p:ext>
            </p:extLst>
          </p:nvPr>
        </p:nvGraphicFramePr>
        <p:xfrm>
          <a:off x="1115616" y="620702"/>
          <a:ext cx="7488831" cy="5339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8121"/>
                <a:gridCol w="701530"/>
                <a:gridCol w="701530"/>
                <a:gridCol w="701530"/>
                <a:gridCol w="701530"/>
                <a:gridCol w="701530"/>
                <a:gridCol w="701530"/>
                <a:gridCol w="701530"/>
              </a:tblGrid>
              <a:tr h="1495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900" u="none" strike="noStrike" dirty="0">
                          <a:effectLst/>
                        </a:rPr>
                        <a:t>PRINCIPALES CRÉDITOS EXTERNOS. $MILLONES.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Programa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Acreedor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Plazo, años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Fecha Contr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Tasa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Amortizaci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Interés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Monto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2013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Tranvía Cuenca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Gob. Francia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15(5a,5mg)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28/01/2013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122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Vivienda Social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(14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15/03/2013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L90+M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Hidroeléctrica Minas-San Francisco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Eximba</a:t>
                      </a:r>
                      <a:r>
                        <a:rPr lang="es-ES" sz="900" b="1" u="none" strike="noStrike" dirty="0">
                          <a:effectLst/>
                        </a:rPr>
                        <a:t> Chin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15(4a,5mgr)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10/04/2013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L6m+4%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312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Control Inundaciones Cañar y </a:t>
                      </a:r>
                      <a:r>
                        <a:rPr lang="es-ES" sz="900" b="1" u="none" strike="noStrike" dirty="0" err="1">
                          <a:effectLst/>
                        </a:rPr>
                        <a:t>Naranj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Bank China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14(4 gracia)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31/07/2013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L6m+3,5%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299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Trasvase Daule Vinces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BNDES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10 (3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21/08/2013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137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Termogas Machala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Eximba. Rus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14 (3 gracia)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29/10/2013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Fija 7,45 %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195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Metro de Quito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BIRF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29 (15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11/11/2013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L6m+0,46%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PROMADEC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15 (4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03/12/2013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L6m+2,6%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275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25579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Mejorar Calidad Servicios Públicos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(13a,5mg)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03/12/2013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270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2014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Transporte FAE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Deutsche Ba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9 (2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30/01/2014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L6m+3,25%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117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Hidroeléctrica </a:t>
                      </a:r>
                      <a:r>
                        <a:rPr lang="es-ES" sz="900" b="1" u="none" strike="noStrike" dirty="0" err="1">
                          <a:effectLst/>
                        </a:rPr>
                        <a:t>Manduriacu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Deutsche Ba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4 (1 gracia)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05/04/2014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L6m+2,35%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Libre Disponibilidad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Goldman Sa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3 años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16/05/2014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L3m+4 %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Vencimient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Trimestral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400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Libre Disponibilidad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Bonos 2024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10 años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20/06/2014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7,95%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Vencimient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2.000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Sistema Nacional de Transmisión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(13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23/06/2014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L3m+0,94%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150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Sistema Nacional de Distribución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(13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31/07/2014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L3m+0,94%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220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Proyectos Petroecuador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Noble </a:t>
                      </a:r>
                      <a:r>
                        <a:rPr lang="es-ES" sz="900" b="1" u="none" strike="noStrike" dirty="0" err="1">
                          <a:effectLst/>
                        </a:rPr>
                        <a:t>Amér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5 (6m </a:t>
                      </a:r>
                      <a:r>
                        <a:rPr lang="es-ES" sz="900" b="1" u="none" strike="noStrike" dirty="0" err="1">
                          <a:effectLst/>
                        </a:rPr>
                        <a:t>grac</a:t>
                      </a:r>
                      <a:r>
                        <a:rPr lang="es-ES" sz="900" b="1" u="none" strike="noStrike" dirty="0">
                          <a:effectLst/>
                        </a:rPr>
                        <a:t>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08/09/2014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L3m+5,63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trimestral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Trimestral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1.000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Libre Disponibilidad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FLAR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3 (1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09/09/2014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L3m+3,11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trimestral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Trimestral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617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Credit</a:t>
                      </a:r>
                      <a:r>
                        <a:rPr lang="es-ES" sz="900" b="1" u="none" strike="noStrike" dirty="0">
                          <a:effectLst/>
                        </a:rPr>
                        <a:t> </a:t>
                      </a:r>
                      <a:r>
                        <a:rPr lang="es-ES" sz="900" b="1" u="none" strike="noStrike" dirty="0" err="1">
                          <a:effectLst/>
                        </a:rPr>
                        <a:t>Suiss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7 (1 gracia)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27/10/2014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L3m+5,52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trimestral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Trimestral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100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Sistema Transmisión 500 KV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Eximba</a:t>
                      </a:r>
                      <a:r>
                        <a:rPr lang="es-ES" sz="900" b="1" u="none" strike="noStrike" dirty="0">
                          <a:effectLst/>
                        </a:rPr>
                        <a:t> Chin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15 (3 </a:t>
                      </a:r>
                      <a:r>
                        <a:rPr lang="es-ES" sz="900" b="1" u="none" strike="noStrike" dirty="0" err="1">
                          <a:effectLst/>
                        </a:rPr>
                        <a:t>graci</a:t>
                      </a:r>
                      <a:r>
                        <a:rPr lang="es-ES" sz="900" b="1" u="none" strike="noStrike" dirty="0">
                          <a:effectLst/>
                        </a:rPr>
                        <a:t>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29/10/2014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L6m+4,2%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509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Agua y Saneamiento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25 (13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14/11/2014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L3m+M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150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Cambio </a:t>
                      </a:r>
                      <a:r>
                        <a:rPr lang="es-ES" sz="900" u="none" strike="noStrike" dirty="0" err="1">
                          <a:effectLst/>
                        </a:rPr>
                        <a:t>Matríz</a:t>
                      </a:r>
                      <a:r>
                        <a:rPr lang="es-ES" sz="900" u="none" strike="noStrike" dirty="0">
                          <a:effectLst/>
                        </a:rPr>
                        <a:t> Productiva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15 (3 graci)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18/11/2014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120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Ejecución 10 carreteras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Bank China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13 (3 </a:t>
                      </a:r>
                      <a:r>
                        <a:rPr lang="es-ES" sz="900" b="1" u="none" strike="noStrike" dirty="0" err="1">
                          <a:effectLst/>
                        </a:rPr>
                        <a:t>grac</a:t>
                      </a:r>
                      <a:r>
                        <a:rPr lang="es-ES" sz="900" b="1" u="none" strike="noStrike" dirty="0">
                          <a:effectLst/>
                        </a:rPr>
                        <a:t>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24/11/2014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L6m+3,5%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312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Infraestructura educativa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12 (3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25/11/2014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L6m+2,05%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176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Proyectos inmobiliarios públicos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BEI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20 (5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01/12/2014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L6m+0,71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124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Sistema Nacional de Distribución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CAF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15 (3 graci)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05/12/2014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L6m+2,1%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 dirty="0">
                          <a:effectLst/>
                        </a:rPr>
                        <a:t>2015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Apoyo Cambio </a:t>
                      </a:r>
                      <a:r>
                        <a:rPr lang="es-ES" sz="900" u="none" strike="noStrike" dirty="0" err="1">
                          <a:effectLst/>
                        </a:rPr>
                        <a:t>Matríz</a:t>
                      </a:r>
                      <a:r>
                        <a:rPr lang="es-ES" sz="900" u="none" strike="noStrike" dirty="0">
                          <a:effectLst/>
                        </a:rPr>
                        <a:t> Energética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20 (12 grac)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05/02/2015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L3m+0,9%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500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Libre Disponibilidad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BID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6 (3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05/02/2015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L3m+2,55%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300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Radares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Deutsche Ba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11 ( 2 gracia)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26/02/2015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L6m*2,75%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semestral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u="none" strike="noStrike">
                          <a:effectLst/>
                        </a:rPr>
                        <a:t>88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Libre Disponibilidad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Bonos 2020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5 años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24/03/2015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10,50%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 err="1">
                          <a:effectLst/>
                        </a:rPr>
                        <a:t>Vencimient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semestral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750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  <a:tr h="1495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 dirty="0">
                          <a:effectLst/>
                        </a:rPr>
                        <a:t>Ejecución 3 carreteras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Bank China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13 (3 graci)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>
                          <a:effectLst/>
                        </a:rPr>
                        <a:t>31/03/2015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L6m+3,5%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u="none" strike="noStrike">
                          <a:effectLst/>
                        </a:rPr>
                        <a:t>semestral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u="none" strike="noStrike" dirty="0">
                          <a:effectLst/>
                        </a:rPr>
                        <a:t>85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9" marR="6319" marT="6319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6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40867"/>
              </p:ext>
            </p:extLst>
          </p:nvPr>
        </p:nvGraphicFramePr>
        <p:xfrm>
          <a:off x="1547664" y="1628796"/>
          <a:ext cx="5976665" cy="401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0351"/>
                <a:gridCol w="1053157"/>
                <a:gridCol w="1053157"/>
              </a:tblGrid>
              <a:tr h="28670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DEUDA PÚBLICA. $Millones.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SALDO AL 30 ABRIL 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31852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 Interna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12526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 Externa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19326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Bonos 2020 (mayo)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750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Préstamo China (mayo)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400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Préstamo China (junio)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Préstamo Tailandia (julio)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Venta Anticipada Petróleo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1689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Bonos con Reserva Internacional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600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CETES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1000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TOTAL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37291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PIB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100048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7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DEUDA PÚBLICA /PIB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37%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64346"/>
              </p:ext>
            </p:extLst>
          </p:nvPr>
        </p:nvGraphicFramePr>
        <p:xfrm>
          <a:off x="827584" y="548680"/>
          <a:ext cx="7128791" cy="5126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842"/>
                <a:gridCol w="1067983"/>
                <a:gridCol w="1067983"/>
                <a:gridCol w="1067983"/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Recaudaciones del Servicio de Rentas Internas (SRI). Enero-Mayo 2015. $Millones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Concepto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En-May-14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En-May-15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%Variación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Impuesto renta neto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2106,9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2219,6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5,3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Menos Devoluciones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36,0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54,6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51,7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Impuesto renta recaudado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2142,9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2274,2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6,1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Retenciones mensuales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1151,8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1265,9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9,9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Anticipos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22,5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-29,3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Saldo anual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968,6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992,4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2,5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Impuesto Valor Agregado </a:t>
                      </a:r>
                      <a:r>
                        <a:rPr lang="es-ES" sz="1400" b="1" u="none" strike="noStrike" dirty="0" smtClean="0">
                          <a:effectLst/>
                        </a:rPr>
                        <a:t>neto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2612,9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2864,4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9,6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Menos Devoluciones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59,0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77,6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31,5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Impto. Valor agregado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2671,9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2942,0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10,1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IVA operaciones internas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1902,9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2148,7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12,9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IVA importaciones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769,0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793,3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Impuesto Consumos Especia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316,8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344,2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8,6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ICE operaciones internas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244,7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270,2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10,4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   ICE importaciones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72,1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74,0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2,6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Vehículos motorizados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109,9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111,5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1,5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Salida de divisas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503,9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497,2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-1,3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Activos en el exterior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19,3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20,2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16,2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Intereses, multas, otros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136,3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176,2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29,3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u="none" strike="noStrike" dirty="0">
                          <a:effectLst/>
                        </a:rPr>
                        <a:t>TOTAL NETO*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5806,0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6233,3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</a:rPr>
                        <a:t>7,4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Fuente: SRI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* Menos devoluciones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8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6BF5-AE2F-4800-8239-590B80DE5F21}" type="slidenum">
              <a:rPr lang="es-ES" smtClean="0"/>
              <a:t>9</a:t>
            </a:fld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4051"/>
              </p:ext>
            </p:extLst>
          </p:nvPr>
        </p:nvGraphicFramePr>
        <p:xfrm>
          <a:off x="1259632" y="764704"/>
          <a:ext cx="6336704" cy="4752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504"/>
                <a:gridCol w="1116600"/>
                <a:gridCol w="1116600"/>
              </a:tblGrid>
              <a:tr h="3168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</a:rPr>
                        <a:t>PAGO IMPUESTOS CON TBC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* RESOLUCIONES 080 Y 094 JUNTA DE POLÍTICA Y REGULACIÓN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MONETARIA Y FINANCIERA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* EMISIÓN Y DESMATERIALIZACIÓN DE TÍTULOS VALORES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DENOMINADOS TBC POR $50 MILLONES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* TÍTULOS DE RENOVACIÓN AUTOMÁTICA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A) BANCO CENTRAL ENTREGA TBC AL MINISTERIO DE FINANZAS,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DEBITA VALOR DE CUENTAS DE FINANZAS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B) FINANZAS ENTREGA TBC A SRI POR MONTO DE OBLIGACIÓN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  PENDIENTE DE CADA CONSTRUCTOR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C) SRI EXTINGUE OBLIGACIÓN DEL CONSTRUCTOR Y FINANZAS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   EXTINGUE OBLIGACIÓN CON CONTRATISTA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D) SRI RESTITUYE LOS TÍTULOS AL MINISTERIO DE FINANZAS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E) FINANZAS CANJEA LOS TBC CON EL BCE POR EL DINERO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     EFECTIVO ENTREGADO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3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2176</Words>
  <Application>Microsoft Office PowerPoint</Application>
  <PresentationFormat>Presentación en pantalla (4:3)</PresentationFormat>
  <Paragraphs>985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</dc:creator>
  <cp:lastModifiedBy>estudiante</cp:lastModifiedBy>
  <cp:revision>69</cp:revision>
  <cp:lastPrinted>2015-07-10T22:13:06Z</cp:lastPrinted>
  <dcterms:created xsi:type="dcterms:W3CDTF">2015-07-08T21:45:49Z</dcterms:created>
  <dcterms:modified xsi:type="dcterms:W3CDTF">2015-07-23T19:14:51Z</dcterms:modified>
</cp:coreProperties>
</file>