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edro\Desktop\Indicadores%20EC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esktop\Indicadores%20EC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Desktop\Indicadores%20ECV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Pedro\Desktop\Indicadores%20ECV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Pedro\Desktop\Indicadores%20ECV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Pedro\Desktop\Indicadores%20ECV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ffalconi\Documents\Personal\Ponencias\Datos%20ESPOL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ffalconi\Documents\Personal\Ponencias\Datos%20ESP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autoTitleDeleted val="1"/>
    <c:plotArea>
      <c:layout/>
      <c:lineChart>
        <c:grouping val="standard"/>
        <c:ser>
          <c:idx val="0"/>
          <c:order val="0"/>
          <c:tx>
            <c:strRef>
              <c:f>'Pobreza y desigualdad'!$H$28</c:f>
              <c:strCache>
                <c:ptCount val="1"/>
                <c:pt idx="0">
                  <c:v>Pobreza extrema por consumo</c:v>
                </c:pt>
              </c:strCache>
            </c:strRef>
          </c:tx>
          <c:spPr>
            <a:ln w="190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80008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'Pobreza y desigualdad'!$I$27:$M$27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desigualdad'!$I$28:$M$28</c:f>
              <c:numCache>
                <c:formatCode>0.0</c:formatCode>
                <c:ptCount val="5"/>
                <c:pt idx="0">
                  <c:v>13.605978224813411</c:v>
                </c:pt>
                <c:pt idx="1">
                  <c:v>18.807196336505083</c:v>
                </c:pt>
                <c:pt idx="2">
                  <c:v>20.115991672737263</c:v>
                </c:pt>
                <c:pt idx="3">
                  <c:v>12.85566278085051</c:v>
                </c:pt>
                <c:pt idx="4">
                  <c:v>5.7384787774841888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'Pobreza y desigualdad'!$H$29</c:f>
              <c:strCache>
                <c:ptCount val="1"/>
                <c:pt idx="0">
                  <c:v>Pobreza por consumo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'Pobreza y desigualdad'!$I$27:$M$27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desigualdad'!$I$29:$M$29</c:f>
              <c:numCache>
                <c:formatCode>0.0</c:formatCode>
                <c:ptCount val="5"/>
                <c:pt idx="0">
                  <c:v>39.350186779812852</c:v>
                </c:pt>
                <c:pt idx="1">
                  <c:v>44.758793173372872</c:v>
                </c:pt>
                <c:pt idx="2">
                  <c:v>52.182583263910082</c:v>
                </c:pt>
                <c:pt idx="3">
                  <c:v>38.282090941239552</c:v>
                </c:pt>
                <c:pt idx="4">
                  <c:v>25.804029729669892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'Pobreza y desigualdad'!$H$30</c:f>
              <c:strCache>
                <c:ptCount val="1"/>
                <c:pt idx="0">
                  <c:v>Necesidades Básicas Insatisfechas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'Pobreza y desigualdad'!$I$27:$M$27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desigualdad'!$I$30:$M$30</c:f>
              <c:numCache>
                <c:formatCode>0.0</c:formatCode>
                <c:ptCount val="5"/>
                <c:pt idx="0">
                  <c:v>64.940248866147229</c:v>
                </c:pt>
                <c:pt idx="1">
                  <c:v>64.010267184955097</c:v>
                </c:pt>
                <c:pt idx="2">
                  <c:v>62.843126998064811</c:v>
                </c:pt>
                <c:pt idx="3">
                  <c:v>52.018218001592786</c:v>
                </c:pt>
                <c:pt idx="4">
                  <c:v>35.840086298242539</c:v>
                </c:pt>
              </c:numCache>
            </c:numRef>
          </c:val>
          <c:smooth val="1"/>
        </c:ser>
        <c:dLbls/>
        <c:marker val="1"/>
        <c:axId val="60997632"/>
        <c:axId val="60999168"/>
      </c:lineChart>
      <c:catAx>
        <c:axId val="60997632"/>
        <c:scaling>
          <c:orientation val="minMax"/>
        </c:scaling>
        <c:axPos val="b"/>
        <c:numFmt formatCode="0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0999168"/>
        <c:crosses val="autoZero"/>
        <c:auto val="1"/>
        <c:lblAlgn val="ctr"/>
        <c:lblOffset val="100"/>
        <c:tickMarkSkip val="1"/>
      </c:catAx>
      <c:valAx>
        <c:axId val="60999168"/>
        <c:scaling>
          <c:orientation val="minMax"/>
        </c:scaling>
        <c:delete val="1"/>
        <c:axPos val="r"/>
        <c:numFmt formatCode="0.0" sourceLinked="1"/>
        <c:majorTickMark val="none"/>
        <c:tickLblPos val="nextTo"/>
        <c:crossAx val="6099763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700"/>
      </a:pPr>
      <a:endParaRPr lang="es-EC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autoTitleDeleted val="1"/>
    <c:plotArea>
      <c:layout>
        <c:manualLayout>
          <c:layoutTarget val="inner"/>
          <c:xMode val="edge"/>
          <c:yMode val="edge"/>
          <c:x val="1.3285024154589375E-2"/>
          <c:y val="0.10149706843965972"/>
          <c:w val="0.97342995169082136"/>
          <c:h val="0.75593524753430075"/>
        </c:manualLayout>
      </c:layout>
      <c:lineChart>
        <c:grouping val="standard"/>
        <c:ser>
          <c:idx val="0"/>
          <c:order val="0"/>
          <c:tx>
            <c:strRef>
              <c:f>'Pobreza y desigualdad'!$W$8</c:f>
              <c:strCache>
                <c:ptCount val="1"/>
                <c:pt idx="0">
                  <c:v>País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8.8565804577530503E-17"/>
                  <c:y val="-1.05715218600551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58572827900826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'Pobreza y desigualdad'!$X$7:$AB$7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desigualdad'!$X$8:$AB$8</c:f>
              <c:numCache>
                <c:formatCode>0.00</c:formatCode>
                <c:ptCount val="5"/>
                <c:pt idx="0">
                  <c:v>0.42463000000000001</c:v>
                </c:pt>
                <c:pt idx="1">
                  <c:v>0.44342000000000004</c:v>
                </c:pt>
                <c:pt idx="2">
                  <c:v>0.44955000000000001</c:v>
                </c:pt>
                <c:pt idx="3">
                  <c:v>0.4554200000000001</c:v>
                </c:pt>
                <c:pt idx="4">
                  <c:v>0.40771000000000002</c:v>
                </c:pt>
              </c:numCache>
            </c:numRef>
          </c:val>
          <c:extLst/>
        </c:ser>
        <c:ser>
          <c:idx val="1"/>
          <c:order val="1"/>
          <c:tx>
            <c:strRef>
              <c:f>'Pobreza y desigualdad'!$W$9</c:f>
              <c:strCache>
                <c:ptCount val="1"/>
                <c:pt idx="0">
                  <c:v>Urbano</c:v>
                </c:pt>
              </c:strCache>
            </c:strRef>
          </c:tx>
          <c:marker>
            <c:symbol val="none"/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'Pobreza y desigualdad'!$X$7:$AB$7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desigualdad'!$X$9:$AB$9</c:f>
              <c:numCache>
                <c:formatCode>0.00</c:formatCode>
                <c:ptCount val="5"/>
                <c:pt idx="0">
                  <c:v>0.39500000000000007</c:v>
                </c:pt>
                <c:pt idx="1">
                  <c:v>0.41700000000000009</c:v>
                </c:pt>
                <c:pt idx="2">
                  <c:v>0.4220000000000001</c:v>
                </c:pt>
                <c:pt idx="3">
                  <c:v>0.43000000000000005</c:v>
                </c:pt>
                <c:pt idx="4">
                  <c:v>0.38995200000000008</c:v>
                </c:pt>
              </c:numCache>
            </c:numRef>
          </c:val>
          <c:extLst/>
        </c:ser>
        <c:ser>
          <c:idx val="2"/>
          <c:order val="2"/>
          <c:tx>
            <c:strRef>
              <c:f>'Pobreza y desigualdad'!$W$10</c:f>
              <c:strCache>
                <c:ptCount val="1"/>
                <c:pt idx="0">
                  <c:v>Rural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'Pobreza y desigualdad'!$X$7:$AB$7</c:f>
              <c:numCache>
                <c:formatCode>0</c:formatCode>
                <c:ptCount val="5"/>
                <c:pt idx="0">
                  <c:v>1995</c:v>
                </c:pt>
                <c:pt idx="1">
                  <c:v>1998</c:v>
                </c:pt>
                <c:pt idx="2">
                  <c:v>1999</c:v>
                </c:pt>
                <c:pt idx="3">
                  <c:v>2006</c:v>
                </c:pt>
                <c:pt idx="4">
                  <c:v>2014</c:v>
                </c:pt>
              </c:numCache>
            </c:numRef>
          </c:cat>
          <c:val>
            <c:numRef>
              <c:f>'Pobreza y desigualdad'!$X$10:$AB$10</c:f>
              <c:numCache>
                <c:formatCode>0.00</c:formatCode>
                <c:ptCount val="5"/>
                <c:pt idx="0">
                  <c:v>0.3650000000000001</c:v>
                </c:pt>
                <c:pt idx="1">
                  <c:v>0.37600000000000006</c:v>
                </c:pt>
                <c:pt idx="2">
                  <c:v>0.38700000000000007</c:v>
                </c:pt>
                <c:pt idx="3">
                  <c:v>0.39700000000000008</c:v>
                </c:pt>
                <c:pt idx="4">
                  <c:v>0.35341100000000009</c:v>
                </c:pt>
              </c:numCache>
            </c:numRef>
          </c:val>
          <c:extLst/>
        </c:ser>
        <c:dLbls>
          <c:showVal val="1"/>
        </c:dLbls>
        <c:marker val="1"/>
        <c:axId val="61755392"/>
        <c:axId val="61756928"/>
      </c:lineChart>
      <c:catAx>
        <c:axId val="6175539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es-ES">
                <a:solidFill>
                  <a:schemeClr val="tx1"/>
                </a:solidFill>
              </a:defRPr>
            </a:pPr>
            <a:endParaRPr lang="es-EC"/>
          </a:p>
        </c:txPr>
        <c:crossAx val="61756928"/>
        <c:crosses val="autoZero"/>
        <c:auto val="1"/>
        <c:lblAlgn val="ctr"/>
        <c:lblOffset val="100"/>
      </c:catAx>
      <c:valAx>
        <c:axId val="61756928"/>
        <c:scaling>
          <c:orientation val="minMax"/>
          <c:max val="0.46"/>
          <c:min val="0"/>
        </c:scaling>
        <c:delete val="1"/>
        <c:axPos val="l"/>
        <c:numFmt formatCode="0.00" sourceLinked="1"/>
        <c:tickLblPos val="nextTo"/>
        <c:crossAx val="61755392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0.64801551979915561"/>
          <c:y val="0.76863558486632533"/>
          <c:w val="0.27160181064323474"/>
          <c:h val="7.0148706767834176E-2"/>
        </c:manualLayout>
      </c:layout>
      <c:txPr>
        <a:bodyPr/>
        <a:lstStyle/>
        <a:p>
          <a:pPr>
            <a:defRPr lang="es-ES"/>
          </a:pPr>
          <a:endParaRPr lang="es-EC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700"/>
      </a:pPr>
      <a:endParaRPr lang="es-EC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'Escolaridad y desigualdad'!$A$8</c:f>
              <c:strCache>
                <c:ptCount val="1"/>
                <c:pt idx="0">
                  <c:v>Población 15 años y más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'Escolaridad y desigualdad'!$B$7:$D$7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'Escolaridad y desigualdad'!$B$8:$D$8</c:f>
              <c:numCache>
                <c:formatCode>0.0</c:formatCode>
                <c:ptCount val="3"/>
                <c:pt idx="0">
                  <c:v>7.8</c:v>
                </c:pt>
                <c:pt idx="1">
                  <c:v>8.3738540000000015</c:v>
                </c:pt>
                <c:pt idx="2">
                  <c:v>9.1723530000000011</c:v>
                </c:pt>
              </c:numCache>
            </c:numRef>
          </c:val>
        </c:ser>
        <c:ser>
          <c:idx val="1"/>
          <c:order val="1"/>
          <c:tx>
            <c:strRef>
              <c:f>'Escolaridad y desigualdad'!$A$9</c:f>
              <c:strCache>
                <c:ptCount val="1"/>
                <c:pt idx="0">
                  <c:v>Población 24 años y más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'Escolaridad y desigualdad'!$B$7:$D$7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'Escolaridad y desigualdad'!$B$9:$D$9</c:f>
              <c:numCache>
                <c:formatCode>0.0</c:formatCode>
                <c:ptCount val="3"/>
                <c:pt idx="0">
                  <c:v>7.6</c:v>
                </c:pt>
                <c:pt idx="1">
                  <c:v>8.1231529999999985</c:v>
                </c:pt>
                <c:pt idx="2">
                  <c:v>8.8870460000000016</c:v>
                </c:pt>
              </c:numCache>
            </c:numRef>
          </c:val>
        </c:ser>
        <c:dLbls>
          <c:showVal val="1"/>
        </c:dLbls>
        <c:axId val="61352576"/>
        <c:axId val="61362560"/>
      </c:barChart>
      <c:catAx>
        <c:axId val="61352576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61362560"/>
        <c:crosses val="autoZero"/>
        <c:auto val="1"/>
        <c:lblAlgn val="ctr"/>
        <c:lblOffset val="100"/>
      </c:catAx>
      <c:valAx>
        <c:axId val="61362560"/>
        <c:scaling>
          <c:orientation val="minMax"/>
        </c:scaling>
        <c:delete val="1"/>
        <c:axPos val="l"/>
        <c:numFmt formatCode="0.0" sourceLinked="1"/>
        <c:tickLblPos val="none"/>
        <c:crossAx val="613525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s-EC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700"/>
      </a:pPr>
      <a:endParaRPr lang="es-EC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style val="7"/>
  <c:chart>
    <c:autoTitleDeleted val="1"/>
    <c:plotArea>
      <c:layout>
        <c:manualLayout>
          <c:layoutTarget val="inner"/>
          <c:xMode val="edge"/>
          <c:yMode val="edge"/>
          <c:x val="1.3285024154589375E-2"/>
          <c:y val="2.9071685115151555E-2"/>
          <c:w val="0.97342995169082136"/>
          <c:h val="0.8636735663882209"/>
        </c:manualLayout>
      </c:layout>
      <c:barChart>
        <c:barDir val="col"/>
        <c:grouping val="clustered"/>
        <c:ser>
          <c:idx val="0"/>
          <c:order val="0"/>
          <c:tx>
            <c:strRef>
              <c:f>'Escolaridad y desigualdad'!$G$8</c:f>
              <c:strCache>
                <c:ptCount val="1"/>
                <c:pt idx="0">
                  <c:v>Población 15 años y más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'Escolaridad y desigualdad'!$H$7:$J$7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'Escolaridad y desigualdad'!$H$8:$J$8</c:f>
              <c:numCache>
                <c:formatCode>0.00</c:formatCode>
                <c:ptCount val="3"/>
                <c:pt idx="0">
                  <c:v>0.27560000000000001</c:v>
                </c:pt>
                <c:pt idx="1">
                  <c:v>0.26971400000000001</c:v>
                </c:pt>
                <c:pt idx="2">
                  <c:v>0.25055160000000004</c:v>
                </c:pt>
              </c:numCache>
            </c:numRef>
          </c:val>
          <c:extLst/>
        </c:ser>
        <c:ser>
          <c:idx val="1"/>
          <c:order val="1"/>
          <c:tx>
            <c:strRef>
              <c:f>'Escolaridad y desigualdad'!$G$9</c:f>
              <c:strCache>
                <c:ptCount val="1"/>
                <c:pt idx="0">
                  <c:v>Población 24 años y más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'Escolaridad y desigualdad'!$H$7:$J$7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'Escolaridad y desigualdad'!$H$9:$J$9</c:f>
              <c:numCache>
                <c:formatCode>0.00</c:formatCode>
                <c:ptCount val="3"/>
                <c:pt idx="0">
                  <c:v>0.30388000000000009</c:v>
                </c:pt>
                <c:pt idx="1">
                  <c:v>0.29610900000000001</c:v>
                </c:pt>
                <c:pt idx="2">
                  <c:v>0.27792120000000003</c:v>
                </c:pt>
              </c:numCache>
            </c:numRef>
          </c:val>
          <c:extLst/>
        </c:ser>
        <c:dLbls>
          <c:showVal val="1"/>
        </c:dLbls>
        <c:axId val="61933056"/>
        <c:axId val="61934592"/>
      </c:barChart>
      <c:catAx>
        <c:axId val="61933056"/>
        <c:scaling>
          <c:orientation val="minMax"/>
        </c:scaling>
        <c:axPos val="b"/>
        <c:numFmt formatCode="0" sourceLinked="1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1934592"/>
        <c:crosses val="autoZero"/>
        <c:auto val="1"/>
        <c:lblAlgn val="ctr"/>
        <c:lblOffset val="100"/>
      </c:catAx>
      <c:valAx>
        <c:axId val="61934592"/>
        <c:scaling>
          <c:orientation val="minMax"/>
          <c:max val="0.60000000000000064"/>
          <c:min val="0"/>
        </c:scaling>
        <c:delete val="1"/>
        <c:axPos val="l"/>
        <c:numFmt formatCode="0.00" sourceLinked="1"/>
        <c:tickLblPos val="none"/>
        <c:crossAx val="61933056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673836966031431"/>
          <c:y val="7.3558022567701969E-2"/>
          <c:w val="0.54420442009966141"/>
          <c:h val="7.014870676783417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700"/>
      </a:pPr>
      <a:endParaRPr lang="es-EC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'Desiguadad de tierra'!$F$27</c:f>
              <c:strCache>
                <c:ptCount val="1"/>
                <c:pt idx="0">
                  <c:v>Acceso a la tierra ha per cápita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'Desiguadad de tierra'!$G$26:$I$26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'Desiguadad de tierra'!$G$27:$I$27</c:f>
              <c:numCache>
                <c:formatCode>0.00</c:formatCode>
                <c:ptCount val="3"/>
                <c:pt idx="0">
                  <c:v>0.84147019999999983</c:v>
                </c:pt>
                <c:pt idx="1">
                  <c:v>0.88856869999999988</c:v>
                </c:pt>
                <c:pt idx="2">
                  <c:v>0.90478669999999994</c:v>
                </c:pt>
              </c:numCache>
            </c:numRef>
          </c:val>
        </c:ser>
        <c:ser>
          <c:idx val="1"/>
          <c:order val="1"/>
          <c:tx>
            <c:strRef>
              <c:f>'Desiguadad de tierra'!$F$28</c:f>
              <c:strCache>
                <c:ptCount val="1"/>
                <c:pt idx="0">
                  <c:v>Acceso al crédito para actividades agropecuarias, por hogar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'Desiguadad de tierra'!$G$26:$I$26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'Desiguadad de tierra'!$G$28:$I$28</c:f>
              <c:numCache>
                <c:formatCode>0.00</c:formatCode>
                <c:ptCount val="3"/>
                <c:pt idx="0">
                  <c:v>0.74134050000000007</c:v>
                </c:pt>
                <c:pt idx="1">
                  <c:v>0.75269180000000024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'Desiguadad de tierra'!$F$29</c:f>
              <c:strCache>
                <c:ptCount val="1"/>
                <c:pt idx="0">
                  <c:v>Desigualdad equipamiento  y propiedades del hogar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'Desiguadad de tierra'!$G$26:$I$26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'Desiguadad de tierra'!$G$29:$I$29</c:f>
              <c:numCache>
                <c:formatCode>General</c:formatCode>
                <c:ptCount val="3"/>
                <c:pt idx="2" formatCode="0.00">
                  <c:v>0.70377639999999997</c:v>
                </c:pt>
              </c:numCache>
            </c:numRef>
          </c:val>
        </c:ser>
        <c:dLbls/>
        <c:gapWidth val="219"/>
        <c:overlap val="-27"/>
        <c:axId val="61981824"/>
        <c:axId val="61983360"/>
      </c:barChart>
      <c:catAx>
        <c:axId val="61981824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1983360"/>
        <c:crosses val="autoZero"/>
        <c:auto val="1"/>
        <c:lblAlgn val="ctr"/>
        <c:lblOffset val="100"/>
      </c:catAx>
      <c:valAx>
        <c:axId val="61983360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6198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700"/>
      </a:pPr>
      <a:endParaRPr lang="es-EC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autoTitleDeleted val="1"/>
    <c:plotArea>
      <c:layout/>
      <c:lineChart>
        <c:grouping val="standard"/>
        <c:ser>
          <c:idx val="0"/>
          <c:order val="0"/>
          <c:tx>
            <c:strRef>
              <c:f>'Cobertura educativa'!$F$29</c:f>
              <c:strCache>
                <c:ptCount val="1"/>
                <c:pt idx="0">
                  <c:v>Tasa neta de matrícula primaria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'Cobertura educativa'!$G$28:$I$28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'Cobertura educativa'!$G$29:$I$29</c:f>
              <c:numCache>
                <c:formatCode>0.0</c:formatCode>
                <c:ptCount val="3"/>
                <c:pt idx="0">
                  <c:v>90.3</c:v>
                </c:pt>
                <c:pt idx="1">
                  <c:v>93.262869999999992</c:v>
                </c:pt>
                <c:pt idx="2">
                  <c:v>95.492180000000005</c:v>
                </c:pt>
              </c:numCache>
            </c:numRef>
          </c:val>
        </c:ser>
        <c:ser>
          <c:idx val="1"/>
          <c:order val="1"/>
          <c:tx>
            <c:strRef>
              <c:f>'Cobertura educativa'!$F$30</c:f>
              <c:strCache>
                <c:ptCount val="1"/>
                <c:pt idx="0">
                  <c:v>Tasa neta de matrícula secundaria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'Cobertura educativa'!$G$28:$I$28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'Cobertura educativa'!$G$30:$I$30</c:f>
              <c:numCache>
                <c:formatCode>0.0</c:formatCode>
                <c:ptCount val="3"/>
                <c:pt idx="0">
                  <c:v>51.4</c:v>
                </c:pt>
                <c:pt idx="1">
                  <c:v>72.313980000000001</c:v>
                </c:pt>
                <c:pt idx="2">
                  <c:v>85.97439</c:v>
                </c:pt>
              </c:numCache>
            </c:numRef>
          </c:val>
        </c:ser>
        <c:ser>
          <c:idx val="2"/>
          <c:order val="2"/>
          <c:tx>
            <c:strRef>
              <c:f>'Cobertura educativa'!$F$31</c:f>
              <c:strCache>
                <c:ptCount val="1"/>
                <c:pt idx="0">
                  <c:v>Tasa neta de matrícula superior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'Cobertura educativa'!$G$28:$I$28</c:f>
              <c:numCache>
                <c:formatCode>0</c:formatCode>
                <c:ptCount val="3"/>
                <c:pt idx="0">
                  <c:v>1999</c:v>
                </c:pt>
                <c:pt idx="1">
                  <c:v>2006</c:v>
                </c:pt>
                <c:pt idx="2">
                  <c:v>2014</c:v>
                </c:pt>
              </c:numCache>
            </c:numRef>
          </c:cat>
          <c:val>
            <c:numRef>
              <c:f>'Cobertura educativa'!$G$31:$I$31</c:f>
              <c:numCache>
                <c:formatCode>0.0</c:formatCode>
                <c:ptCount val="3"/>
                <c:pt idx="0">
                  <c:v>14.9</c:v>
                </c:pt>
                <c:pt idx="1">
                  <c:v>19.001550000000005</c:v>
                </c:pt>
                <c:pt idx="2">
                  <c:v>20.045789999999997</c:v>
                </c:pt>
              </c:numCache>
            </c:numRef>
          </c:val>
        </c:ser>
        <c:dLbls/>
        <c:marker val="1"/>
        <c:axId val="62964864"/>
        <c:axId val="62966400"/>
      </c:lineChart>
      <c:catAx>
        <c:axId val="62964864"/>
        <c:scaling>
          <c:orientation val="minMax"/>
        </c:scaling>
        <c:axPos val="b"/>
        <c:numFmt formatCode="0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2966400"/>
        <c:crosses val="autoZero"/>
        <c:auto val="1"/>
        <c:lblAlgn val="ctr"/>
        <c:lblOffset val="100"/>
      </c:catAx>
      <c:valAx>
        <c:axId val="62966400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6296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700"/>
      </a:pPr>
      <a:endParaRPr lang="es-EC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Deuda externa pública- Indicadores claves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'Datos deuda'!$K$5</c:f>
              <c:strCache>
                <c:ptCount val="1"/>
                <c:pt idx="0">
                  <c:v>Servicio deuda externa pública (% total)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'Datos deuda'!$J$6:$J$29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'Datos deuda'!$K$6:$K$29</c:f>
              <c:numCache>
                <c:formatCode>0%</c:formatCode>
                <c:ptCount val="24"/>
                <c:pt idx="0">
                  <c:v>0.12283608132217147</c:v>
                </c:pt>
                <c:pt idx="1">
                  <c:v>0.13221836541495741</c:v>
                </c:pt>
                <c:pt idx="2">
                  <c:v>8.8013590633042746E-2</c:v>
                </c:pt>
                <c:pt idx="3">
                  <c:v>8.9460173939695797E-2</c:v>
                </c:pt>
                <c:pt idx="4">
                  <c:v>0.10219332691015377</c:v>
                </c:pt>
                <c:pt idx="5">
                  <c:v>8.9946372139049435E-2</c:v>
                </c:pt>
                <c:pt idx="6">
                  <c:v>0.13170762939072114</c:v>
                </c:pt>
                <c:pt idx="7">
                  <c:v>9.4419647983830832E-2</c:v>
                </c:pt>
                <c:pt idx="8">
                  <c:v>7.8774191618557629E-2</c:v>
                </c:pt>
                <c:pt idx="9">
                  <c:v>0.19167758846657926</c:v>
                </c:pt>
                <c:pt idx="10">
                  <c:v>0.14334166526819705</c:v>
                </c:pt>
                <c:pt idx="11">
                  <c:v>0.12355493486691509</c:v>
                </c:pt>
                <c:pt idx="12">
                  <c:v>0.12617010269183002</c:v>
                </c:pt>
                <c:pt idx="13">
                  <c:v>0.138798827803647</c:v>
                </c:pt>
                <c:pt idx="14">
                  <c:v>0.15331812799413291</c:v>
                </c:pt>
                <c:pt idx="15">
                  <c:v>0.23320225696339345</c:v>
                </c:pt>
                <c:pt idx="16">
                  <c:v>0.1652170952716509</c:v>
                </c:pt>
                <c:pt idx="17">
                  <c:v>0.16105535539483018</c:v>
                </c:pt>
                <c:pt idx="18">
                  <c:v>0.52385807881969981</c:v>
                </c:pt>
                <c:pt idx="19">
                  <c:v>0.10873351343351589</c:v>
                </c:pt>
                <c:pt idx="20">
                  <c:v>0.14472602888069275</c:v>
                </c:pt>
                <c:pt idx="21">
                  <c:v>0.15291595091323748</c:v>
                </c:pt>
                <c:pt idx="22">
                  <c:v>0.1483908516165689</c:v>
                </c:pt>
                <c:pt idx="23">
                  <c:v>0.14106451594977343</c:v>
                </c:pt>
              </c:numCache>
            </c:numRef>
          </c:val>
        </c:ser>
        <c:ser>
          <c:idx val="1"/>
          <c:order val="1"/>
          <c:tx>
            <c:strRef>
              <c:f>'Datos deuda'!$L$5</c:f>
              <c:strCache>
                <c:ptCount val="1"/>
                <c:pt idx="0">
                  <c:v>Recursos frescos (% total)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'Datos deuda'!$J$6:$J$29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'Datos deuda'!$L$6:$L$29</c:f>
              <c:numCache>
                <c:formatCode>0%</c:formatCode>
                <c:ptCount val="24"/>
                <c:pt idx="0">
                  <c:v>-4.9522614543101945E-2</c:v>
                </c:pt>
                <c:pt idx="1">
                  <c:v>-8.1322081861582476E-2</c:v>
                </c:pt>
                <c:pt idx="2">
                  <c:v>-3.8981516332156706E-2</c:v>
                </c:pt>
                <c:pt idx="3">
                  <c:v>-2.3552737443009845E-2</c:v>
                </c:pt>
                <c:pt idx="4">
                  <c:v>-1.6014767915408342E-2</c:v>
                </c:pt>
                <c:pt idx="5">
                  <c:v>-9.1135442270246208E-3</c:v>
                </c:pt>
                <c:pt idx="6">
                  <c:v>-3.0652015590111319E-2</c:v>
                </c:pt>
                <c:pt idx="7">
                  <c:v>-1.9338687327264785E-2</c:v>
                </c:pt>
                <c:pt idx="8">
                  <c:v>-1.9809458287218456E-2</c:v>
                </c:pt>
                <c:pt idx="9">
                  <c:v>-0.10991881462064948</c:v>
                </c:pt>
                <c:pt idx="10">
                  <c:v>-6.0184244693911815E-2</c:v>
                </c:pt>
                <c:pt idx="11">
                  <c:v>-7.9076802140626484E-2</c:v>
                </c:pt>
                <c:pt idx="12">
                  <c:v>-6.277517305417056E-2</c:v>
                </c:pt>
                <c:pt idx="13">
                  <c:v>-0.10496764129113727</c:v>
                </c:pt>
                <c:pt idx="14">
                  <c:v>-6.4323211114022297E-2</c:v>
                </c:pt>
                <c:pt idx="15">
                  <c:v>-0.14233638841023991</c:v>
                </c:pt>
                <c:pt idx="16">
                  <c:v>-3.7628605711470871E-2</c:v>
                </c:pt>
                <c:pt idx="17">
                  <c:v>-0.12583733095922117</c:v>
                </c:pt>
                <c:pt idx="18">
                  <c:v>-0.4072014333067982</c:v>
                </c:pt>
                <c:pt idx="19">
                  <c:v>0.1086534843725281</c:v>
                </c:pt>
                <c:pt idx="20">
                  <c:v>9.9401213335622227E-2</c:v>
                </c:pt>
                <c:pt idx="21">
                  <c:v>3.0054910984063536E-2</c:v>
                </c:pt>
                <c:pt idx="22">
                  <c:v>0.10716012233025506</c:v>
                </c:pt>
                <c:pt idx="23">
                  <c:v>0.22631137008748423</c:v>
                </c:pt>
              </c:numCache>
            </c:numRef>
          </c:val>
        </c:ser>
        <c:ser>
          <c:idx val="2"/>
          <c:order val="2"/>
          <c:tx>
            <c:strRef>
              <c:f>'Datos deuda'!$M$5</c:f>
              <c:strCache>
                <c:ptCount val="1"/>
                <c:pt idx="0">
                  <c:v>Deuda externa pública (% PIB)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'Datos deuda'!$J$6:$J$29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'Datos deuda'!$M$6:$M$29</c:f>
              <c:numCache>
                <c:formatCode>0%</c:formatCode>
                <c:ptCount val="24"/>
                <c:pt idx="0">
                  <c:v>1.0959999999999996</c:v>
                </c:pt>
                <c:pt idx="1">
                  <c:v>1.0089999999999999</c:v>
                </c:pt>
                <c:pt idx="2">
                  <c:v>0.89599999999999991</c:v>
                </c:pt>
                <c:pt idx="3">
                  <c:v>0.81499999999999995</c:v>
                </c:pt>
                <c:pt idx="4">
                  <c:v>0.68799999999999994</c:v>
                </c:pt>
                <c:pt idx="5">
                  <c:v>0.65900000000000014</c:v>
                </c:pt>
                <c:pt idx="6">
                  <c:v>0.63700000000000012</c:v>
                </c:pt>
                <c:pt idx="7">
                  <c:v>0.67200000000000015</c:v>
                </c:pt>
                <c:pt idx="8">
                  <c:v>0.99900000000000011</c:v>
                </c:pt>
                <c:pt idx="9">
                  <c:v>0.83000000000000007</c:v>
                </c:pt>
                <c:pt idx="10">
                  <c:v>0.63200000000000012</c:v>
                </c:pt>
                <c:pt idx="11">
                  <c:v>0.45736166147398805</c:v>
                </c:pt>
                <c:pt idx="12">
                  <c:v>0.40135698154369703</c:v>
                </c:pt>
                <c:pt idx="13">
                  <c:v>0.3388748162847362</c:v>
                </c:pt>
                <c:pt idx="14">
                  <c:v>0.29179632463459892</c:v>
                </c:pt>
                <c:pt idx="15">
                  <c:v>0.24674440217552607</c:v>
                </c:pt>
                <c:pt idx="16">
                  <c:v>0.23900636862753102</c:v>
                </c:pt>
                <c:pt idx="17">
                  <c:v>0.191924479279903</c:v>
                </c:pt>
                <c:pt idx="18">
                  <c:v>0.14386718167250803</c:v>
                </c:pt>
                <c:pt idx="19">
                  <c:v>0.12468622299124703</c:v>
                </c:pt>
                <c:pt idx="20">
                  <c:v>0.12683856121897394</c:v>
                </c:pt>
                <c:pt idx="21">
                  <c:v>0.12407467223571103</c:v>
                </c:pt>
                <c:pt idx="22">
                  <c:v>0.13676089214363299</c:v>
                </c:pt>
                <c:pt idx="23">
                  <c:v>0.17486956573371698</c:v>
                </c:pt>
              </c:numCache>
            </c:numRef>
          </c:val>
        </c:ser>
        <c:dLbls/>
        <c:marker val="1"/>
        <c:axId val="63020032"/>
        <c:axId val="63034112"/>
      </c:lineChart>
      <c:catAx>
        <c:axId val="63020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3034112"/>
        <c:crosses val="autoZero"/>
        <c:auto val="1"/>
        <c:lblAlgn val="ctr"/>
        <c:lblOffset val="100"/>
      </c:catAx>
      <c:valAx>
        <c:axId val="630341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302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EC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Oferta monetaria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'[2]IEM-1.1.1'!$C$9</c:f>
              <c:strCache>
                <c:ptCount val="1"/>
                <c:pt idx="0">
                  <c:v>Especies Monetarias en Circulación (1)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'[2]IEM-1.1.1'!$A$10:$B$39</c:f>
              <c:multiLvlStrCache>
                <c:ptCount val="29"/>
                <c:lvl>
                  <c:pt idx="0">
                    <c:v>Enero</c:v>
                  </c:pt>
                  <c:pt idx="1">
                    <c:v>Febrero</c:v>
                  </c:pt>
                  <c:pt idx="2">
                    <c:v>Marzo</c:v>
                  </c:pt>
                  <c:pt idx="3">
                    <c:v>Abril</c:v>
                  </c:pt>
                  <c:pt idx="4">
                    <c:v>Mayo</c:v>
                  </c:pt>
                  <c:pt idx="5">
                    <c:v>Junio</c:v>
                  </c:pt>
                  <c:pt idx="6">
                    <c:v>Julio</c:v>
                  </c:pt>
                  <c:pt idx="7">
                    <c:v>Agosto</c:v>
                  </c:pt>
                  <c:pt idx="8">
                    <c:v>Septiembre</c:v>
                  </c:pt>
                  <c:pt idx="9">
                    <c:v>Octubre</c:v>
                  </c:pt>
                  <c:pt idx="10">
                    <c:v>Noviembre</c:v>
                  </c:pt>
                  <c:pt idx="11">
                    <c:v>Diciembre</c:v>
                  </c:pt>
                  <c:pt idx="12">
                    <c:v>Enero</c:v>
                  </c:pt>
                  <c:pt idx="13">
                    <c:v>Febrero</c:v>
                  </c:pt>
                  <c:pt idx="14">
                    <c:v>Marzo</c:v>
                  </c:pt>
                  <c:pt idx="15">
                    <c:v>Abril</c:v>
                  </c:pt>
                  <c:pt idx="16">
                    <c:v>Mayo</c:v>
                  </c:pt>
                  <c:pt idx="17">
                    <c:v>Junio</c:v>
                  </c:pt>
                  <c:pt idx="18">
                    <c:v>Julio</c:v>
                  </c:pt>
                  <c:pt idx="19">
                    <c:v>Agosto</c:v>
                  </c:pt>
                  <c:pt idx="20">
                    <c:v>Septiembre</c:v>
                  </c:pt>
                  <c:pt idx="21">
                    <c:v>Octubre</c:v>
                  </c:pt>
                  <c:pt idx="22">
                    <c:v>Noviembre</c:v>
                  </c:pt>
                  <c:pt idx="23">
                    <c:v>Diciembre</c:v>
                  </c:pt>
                  <c:pt idx="24">
                    <c:v>Enero</c:v>
                  </c:pt>
                  <c:pt idx="25">
                    <c:v>Febrero</c:v>
                  </c:pt>
                  <c:pt idx="26">
                    <c:v>Marzo</c:v>
                  </c:pt>
                  <c:pt idx="27">
                    <c:v>Abril</c:v>
                  </c:pt>
                  <c:pt idx="28">
                    <c:v>Mayo</c:v>
                  </c:pt>
                </c:lvl>
                <c:lvl>
                  <c:pt idx="0">
                    <c:v>2013</c:v>
                  </c:pt>
                  <c:pt idx="12">
                    <c:v>2014</c:v>
                  </c:pt>
                  <c:pt idx="24">
                    <c:v>2015</c:v>
                  </c:pt>
                </c:lvl>
              </c:multiLvlStrCache>
            </c:multiLvlStrRef>
          </c:cat>
          <c:val>
            <c:numRef>
              <c:f>'[2]IEM-1.1.1'!$C$10:$C$39</c:f>
              <c:numCache>
                <c:formatCode>#,##0.0</c:formatCode>
                <c:ptCount val="30"/>
                <c:pt idx="0">
                  <c:v>6043.0508879999998</c:v>
                </c:pt>
                <c:pt idx="1">
                  <c:v>6078.5198569999993</c:v>
                </c:pt>
                <c:pt idx="2">
                  <c:v>6291.9043719999991</c:v>
                </c:pt>
                <c:pt idx="3">
                  <c:v>6459.9783729999981</c:v>
                </c:pt>
                <c:pt idx="4">
                  <c:v>6561.0879919999998</c:v>
                </c:pt>
                <c:pt idx="5">
                  <c:v>6591.9701559999985</c:v>
                </c:pt>
                <c:pt idx="6">
                  <c:v>6664.5415409999987</c:v>
                </c:pt>
                <c:pt idx="7">
                  <c:v>6866.6675839999989</c:v>
                </c:pt>
                <c:pt idx="8">
                  <c:v>6921.835474999999</c:v>
                </c:pt>
                <c:pt idx="9">
                  <c:v>6994.2789879999973</c:v>
                </c:pt>
                <c:pt idx="10">
                  <c:v>6891.9265929999992</c:v>
                </c:pt>
                <c:pt idx="11">
                  <c:v>7367.0561909999997</c:v>
                </c:pt>
                <c:pt idx="12">
                  <c:v>7128.6444779999983</c:v>
                </c:pt>
                <c:pt idx="13">
                  <c:v>7313.6579829999991</c:v>
                </c:pt>
                <c:pt idx="14">
                  <c:v>7407.4632710000005</c:v>
                </c:pt>
                <c:pt idx="15">
                  <c:v>7648.1078210000005</c:v>
                </c:pt>
                <c:pt idx="16">
                  <c:v>7726.7259890000005</c:v>
                </c:pt>
                <c:pt idx="17">
                  <c:v>7829.1869120000001</c:v>
                </c:pt>
                <c:pt idx="18">
                  <c:v>8014.8254660000011</c:v>
                </c:pt>
                <c:pt idx="19">
                  <c:v>8327.2730009999996</c:v>
                </c:pt>
                <c:pt idx="20">
                  <c:v>8398.1116419999998</c:v>
                </c:pt>
                <c:pt idx="21">
                  <c:v>8662.8477139999977</c:v>
                </c:pt>
                <c:pt idx="22">
                  <c:v>8796.4334199999976</c:v>
                </c:pt>
                <c:pt idx="23">
                  <c:v>9539.8967329999959</c:v>
                </c:pt>
                <c:pt idx="24">
                  <c:v>9267.4606419999964</c:v>
                </c:pt>
                <c:pt idx="25">
                  <c:v>9335.0331219999971</c:v>
                </c:pt>
                <c:pt idx="26">
                  <c:v>9476.1044199999978</c:v>
                </c:pt>
                <c:pt idx="27">
                  <c:v>10180.365445999996</c:v>
                </c:pt>
                <c:pt idx="28">
                  <c:v>10015.598667999999</c:v>
                </c:pt>
              </c:numCache>
            </c:numRef>
          </c:val>
        </c:ser>
        <c:ser>
          <c:idx val="1"/>
          <c:order val="1"/>
          <c:tx>
            <c:strRef>
              <c:f>'[2]IEM-1.1.1'!$D$9</c:f>
              <c:strCache>
                <c:ptCount val="1"/>
                <c:pt idx="0">
                  <c:v>Depósitos a la vista (2)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'[2]IEM-1.1.1'!$A$10:$B$39</c:f>
              <c:multiLvlStrCache>
                <c:ptCount val="29"/>
                <c:lvl>
                  <c:pt idx="0">
                    <c:v>Enero</c:v>
                  </c:pt>
                  <c:pt idx="1">
                    <c:v>Febrero</c:v>
                  </c:pt>
                  <c:pt idx="2">
                    <c:v>Marzo</c:v>
                  </c:pt>
                  <c:pt idx="3">
                    <c:v>Abril</c:v>
                  </c:pt>
                  <c:pt idx="4">
                    <c:v>Mayo</c:v>
                  </c:pt>
                  <c:pt idx="5">
                    <c:v>Junio</c:v>
                  </c:pt>
                  <c:pt idx="6">
                    <c:v>Julio</c:v>
                  </c:pt>
                  <c:pt idx="7">
                    <c:v>Agosto</c:v>
                  </c:pt>
                  <c:pt idx="8">
                    <c:v>Septiembre</c:v>
                  </c:pt>
                  <c:pt idx="9">
                    <c:v>Octubre</c:v>
                  </c:pt>
                  <c:pt idx="10">
                    <c:v>Noviembre</c:v>
                  </c:pt>
                  <c:pt idx="11">
                    <c:v>Diciembre</c:v>
                  </c:pt>
                  <c:pt idx="12">
                    <c:v>Enero</c:v>
                  </c:pt>
                  <c:pt idx="13">
                    <c:v>Febrero</c:v>
                  </c:pt>
                  <c:pt idx="14">
                    <c:v>Marzo</c:v>
                  </c:pt>
                  <c:pt idx="15">
                    <c:v>Abril</c:v>
                  </c:pt>
                  <c:pt idx="16">
                    <c:v>Mayo</c:v>
                  </c:pt>
                  <c:pt idx="17">
                    <c:v>Junio</c:v>
                  </c:pt>
                  <c:pt idx="18">
                    <c:v>Julio</c:v>
                  </c:pt>
                  <c:pt idx="19">
                    <c:v>Agosto</c:v>
                  </c:pt>
                  <c:pt idx="20">
                    <c:v>Septiembre</c:v>
                  </c:pt>
                  <c:pt idx="21">
                    <c:v>Octubre</c:v>
                  </c:pt>
                  <c:pt idx="22">
                    <c:v>Noviembre</c:v>
                  </c:pt>
                  <c:pt idx="23">
                    <c:v>Diciembre</c:v>
                  </c:pt>
                  <c:pt idx="24">
                    <c:v>Enero</c:v>
                  </c:pt>
                  <c:pt idx="25">
                    <c:v>Febrero</c:v>
                  </c:pt>
                  <c:pt idx="26">
                    <c:v>Marzo</c:v>
                  </c:pt>
                  <c:pt idx="27">
                    <c:v>Abril</c:v>
                  </c:pt>
                  <c:pt idx="28">
                    <c:v>Mayo</c:v>
                  </c:pt>
                </c:lvl>
                <c:lvl>
                  <c:pt idx="0">
                    <c:v>2013</c:v>
                  </c:pt>
                  <c:pt idx="12">
                    <c:v>2014</c:v>
                  </c:pt>
                  <c:pt idx="24">
                    <c:v>2015</c:v>
                  </c:pt>
                </c:lvl>
              </c:multiLvlStrCache>
            </c:multiLvlStrRef>
          </c:cat>
          <c:val>
            <c:numRef>
              <c:f>'[2]IEM-1.1.1'!$D$10:$D$39</c:f>
              <c:numCache>
                <c:formatCode>#,##0.0</c:formatCode>
                <c:ptCount val="30"/>
                <c:pt idx="0">
                  <c:v>7876.7699999999995</c:v>
                </c:pt>
                <c:pt idx="1">
                  <c:v>7829.9500000000007</c:v>
                </c:pt>
                <c:pt idx="2">
                  <c:v>7735.4699999999993</c:v>
                </c:pt>
                <c:pt idx="3">
                  <c:v>7528.9599999999991</c:v>
                </c:pt>
                <c:pt idx="4">
                  <c:v>7854.7199999999993</c:v>
                </c:pt>
                <c:pt idx="5">
                  <c:v>7508.26</c:v>
                </c:pt>
                <c:pt idx="6">
                  <c:v>7532.84</c:v>
                </c:pt>
                <c:pt idx="7">
                  <c:v>7508.84</c:v>
                </c:pt>
                <c:pt idx="8">
                  <c:v>7592.33</c:v>
                </c:pt>
                <c:pt idx="9">
                  <c:v>7685.3200000000006</c:v>
                </c:pt>
                <c:pt idx="10">
                  <c:v>8024.18</c:v>
                </c:pt>
                <c:pt idx="11">
                  <c:v>8818.0400000000009</c:v>
                </c:pt>
                <c:pt idx="12">
                  <c:v>8334.61</c:v>
                </c:pt>
                <c:pt idx="13">
                  <c:v>8224.5299999999952</c:v>
                </c:pt>
                <c:pt idx="14">
                  <c:v>8345.01</c:v>
                </c:pt>
                <c:pt idx="15">
                  <c:v>8035.2100000000009</c:v>
                </c:pt>
                <c:pt idx="16">
                  <c:v>8095.7900000000009</c:v>
                </c:pt>
                <c:pt idx="17">
                  <c:v>8359.7999999999975</c:v>
                </c:pt>
                <c:pt idx="18">
                  <c:v>8366.52</c:v>
                </c:pt>
                <c:pt idx="19">
                  <c:v>8567.9599999999955</c:v>
                </c:pt>
                <c:pt idx="20">
                  <c:v>8761.3499999999985</c:v>
                </c:pt>
                <c:pt idx="21">
                  <c:v>8560.7000000000007</c:v>
                </c:pt>
                <c:pt idx="22">
                  <c:v>8852.2899999999972</c:v>
                </c:pt>
                <c:pt idx="23">
                  <c:v>9068.7599999999948</c:v>
                </c:pt>
                <c:pt idx="24">
                  <c:v>8697.380000000001</c:v>
                </c:pt>
                <c:pt idx="25">
                  <c:v>8426.3699999999953</c:v>
                </c:pt>
                <c:pt idx="26">
                  <c:v>8720.3100000000013</c:v>
                </c:pt>
                <c:pt idx="27">
                  <c:v>7936.76</c:v>
                </c:pt>
                <c:pt idx="28">
                  <c:v>8006.0200000000013</c:v>
                </c:pt>
              </c:numCache>
            </c:numRef>
          </c:val>
        </c:ser>
        <c:dLbls/>
        <c:marker val="1"/>
        <c:axId val="63102976"/>
        <c:axId val="63104512"/>
      </c:lineChart>
      <c:catAx>
        <c:axId val="631029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3104512"/>
        <c:crosses val="autoZero"/>
        <c:auto val="1"/>
        <c:lblAlgn val="ctr"/>
        <c:lblOffset val="100"/>
      </c:catAx>
      <c:valAx>
        <c:axId val="631045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310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EC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3A976-27EE-452E-8F6D-8F6A9EE22050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D3B86-125E-499F-940B-E36B5FD6D6F9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17973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45505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29022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43480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6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08472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0850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48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65894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54013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8397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44257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8892-6E7C-4155-BDA9-1EB441B972BE}" type="datetimeFigureOut">
              <a:rPr lang="es-EC" smtClean="0"/>
              <a:pPr/>
              <a:t>23/07/2015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8381-B1ED-4028-8DA0-E01E67A63D4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6592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Evolución de la pobreza por consumo y NBI</a:t>
            </a:r>
            <a:br>
              <a:rPr lang="es-EC" sz="3000" b="1" dirty="0" smtClean="0"/>
            </a:br>
            <a:r>
              <a:rPr lang="es-EC" sz="3000" b="1" dirty="0" smtClean="0"/>
              <a:t>(Porcentaje de la población)</a:t>
            </a:r>
            <a:endParaRPr lang="es-EC" sz="30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7711177"/>
              </p:ext>
            </p:extLst>
          </p:nvPr>
        </p:nvGraphicFramePr>
        <p:xfrm>
          <a:off x="838200" y="1264920"/>
          <a:ext cx="10515600" cy="491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1024740" y="6135104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30429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9411877"/>
              </p:ext>
            </p:extLst>
          </p:nvPr>
        </p:nvGraphicFramePr>
        <p:xfrm>
          <a:off x="2697480" y="2122170"/>
          <a:ext cx="660654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31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Evolución de la desigualdad por consumo</a:t>
            </a:r>
            <a:br>
              <a:rPr lang="es-EC" sz="3000" b="1" dirty="0" smtClean="0"/>
            </a:br>
            <a:r>
              <a:rPr lang="es-EC" sz="3000" b="1" dirty="0" smtClean="0"/>
              <a:t>(área de residencia)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24740" y="6157406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617263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498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Años de escolaridad, según grupos de edad</a:t>
            </a:r>
            <a:br>
              <a:rPr lang="es-EC" sz="3000" b="1" dirty="0" smtClean="0"/>
            </a:br>
            <a:r>
              <a:rPr lang="es-EC" sz="3000" b="1" dirty="0" smtClean="0"/>
              <a:t>(años promedio)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17046" y="6144763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3442859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469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Desigualdad en años de escolaridad</a:t>
            </a:r>
            <a:br>
              <a:rPr lang="es-EC" sz="3000" b="1" dirty="0" smtClean="0"/>
            </a:br>
            <a:r>
              <a:rPr lang="es-EC" sz="3000" b="1" dirty="0" smtClean="0"/>
              <a:t>(años promedio)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24740" y="6112802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0181558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6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Desigualdad de la tenencia de la tierra y el acceso al crédito para actividades agropecuarias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24740" y="6112802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2957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3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Cobertura educativa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24740" y="6112802"/>
            <a:ext cx="507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  <a:p>
            <a:r>
              <a:rPr lang="es-ES" dirty="0" smtClean="0"/>
              <a:t>* Año 1999 no incluye Amazonía</a:t>
            </a:r>
            <a:endParaRPr lang="es-EC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6344686"/>
              </p:ext>
            </p:extLst>
          </p:nvPr>
        </p:nvGraphicFramePr>
        <p:xfrm>
          <a:off x="838200" y="1070518"/>
          <a:ext cx="10515600" cy="510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575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/>
              <a:t>Impacto de la tasa neta de matrícula entre el año 2006 y el año 2014</a:t>
            </a:r>
            <a:endParaRPr lang="es-EC" sz="3000" b="1" dirty="0"/>
          </a:p>
        </p:txBody>
      </p:sp>
      <p:sp>
        <p:nvSpPr>
          <p:cNvPr id="7" name="Rectángulo 6"/>
          <p:cNvSpPr/>
          <p:nvPr/>
        </p:nvSpPr>
        <p:spPr>
          <a:xfrm>
            <a:off x="1024740" y="6112802"/>
            <a:ext cx="507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Fuente: </a:t>
            </a:r>
            <a:r>
              <a:rPr lang="es-EC" dirty="0" smtClean="0"/>
              <a:t>INEC - Encuesta de Condiciones de Vida ECV</a:t>
            </a:r>
          </a:p>
        </p:txBody>
      </p:sp>
      <p:sp>
        <p:nvSpPr>
          <p:cNvPr id="8" name="Título 3"/>
          <p:cNvSpPr txBox="1">
            <a:spLocks/>
          </p:cNvSpPr>
          <p:nvPr/>
        </p:nvSpPr>
        <p:spPr>
          <a:xfrm>
            <a:off x="1558345" y="3816588"/>
            <a:ext cx="8744754" cy="2296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2200" dirty="0" smtClean="0"/>
              <a:t>De acuerdo a la tabla, se evidencia impactos positivos en la tasa neta de matrícula en la educación primaria, secundaria y superior, dado su significatividad en los coeficientes. Por lo tanto, el impacto de la matrícula para la educación primaria, en el año 2014 incrementó en 5.4% con respecto al año 2006. Por su parte, en la educación secundaria aumentó en este mismo año en 19%. Finalmente, la educación superior incrementa únicamente el 1.5%.</a:t>
            </a:r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438092"/>
              </p:ext>
            </p:extLst>
          </p:nvPr>
        </p:nvGraphicFramePr>
        <p:xfrm>
          <a:off x="838200" y="1820365"/>
          <a:ext cx="6187224" cy="1647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6806"/>
                <a:gridCol w="1546806"/>
                <a:gridCol w="1546806"/>
                <a:gridCol w="1546806"/>
              </a:tblGrid>
              <a:tr h="448886"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 dirty="0">
                          <a:effectLst/>
                        </a:rPr>
                        <a:t> 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>
                          <a:effectLst/>
                        </a:rPr>
                        <a:t>Primaria</a:t>
                      </a:r>
                      <a:endParaRPr lang="es-E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 dirty="0">
                          <a:effectLst/>
                        </a:rPr>
                        <a:t>Secundaria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>
                          <a:effectLst/>
                        </a:rPr>
                        <a:t>Superior</a:t>
                      </a:r>
                      <a:endParaRPr lang="es-E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5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 dirty="0">
                          <a:effectLst/>
                        </a:rPr>
                        <a:t>Año 14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>
                          <a:effectLst/>
                        </a:rPr>
                        <a:t>0,054</a:t>
                      </a:r>
                      <a:endParaRPr lang="es-E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 dirty="0">
                          <a:effectLst/>
                        </a:rPr>
                        <a:t>0,191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>
                          <a:effectLst/>
                        </a:rPr>
                        <a:t>0,015</a:t>
                      </a:r>
                      <a:endParaRPr lang="es-ES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5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500" u="none" strike="noStrike" dirty="0">
                          <a:effectLst/>
                        </a:rPr>
                        <a:t> </a:t>
                      </a:r>
                      <a:r>
                        <a:rPr lang="es-ES" sz="2500" u="none" strike="noStrike" dirty="0" smtClean="0">
                          <a:effectLst/>
                        </a:rPr>
                        <a:t>error</a:t>
                      </a:r>
                    </a:p>
                    <a:p>
                      <a:pPr algn="l" fontAlgn="ctr"/>
                      <a:r>
                        <a:rPr lang="es-ES" sz="2500" u="none" strike="noStrike" baseline="0" dirty="0" smtClean="0">
                          <a:effectLst/>
                        </a:rPr>
                        <a:t>estándar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 dirty="0">
                          <a:effectLst/>
                        </a:rPr>
                        <a:t>0,003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 dirty="0">
                          <a:effectLst/>
                        </a:rPr>
                        <a:t>0,006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500" u="none" strike="noStrike" dirty="0">
                          <a:effectLst/>
                        </a:rPr>
                        <a:t>0,007</a:t>
                      </a:r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49262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97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3965719"/>
              </p:ext>
            </p:extLst>
          </p:nvPr>
        </p:nvGraphicFramePr>
        <p:xfrm>
          <a:off x="3246121" y="1897376"/>
          <a:ext cx="5223508" cy="4343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5877"/>
                <a:gridCol w="1305877"/>
                <a:gridCol w="1305877"/>
                <a:gridCol w="1305877"/>
              </a:tblGrid>
              <a:tr h="748862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Servicio deuda externa pública (% total)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Recursos frescos (% </a:t>
                      </a:r>
                      <a:r>
                        <a:rPr lang="es-ES" sz="900" u="none" strike="noStrike" dirty="0" smtClean="0">
                          <a:effectLst/>
                        </a:rPr>
                        <a:t>tota </a:t>
                      </a:r>
                      <a:r>
                        <a:rPr lang="es-ES" sz="900" u="none" strike="noStrike" dirty="0" err="1" smtClean="0">
                          <a:effectLst/>
                        </a:rPr>
                        <a:t>deudal</a:t>
                      </a:r>
                      <a:r>
                        <a:rPr lang="es-ES" sz="900" u="none" strike="noStrike" dirty="0">
                          <a:effectLst/>
                        </a:rPr>
                        <a:t>)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Deuda externa pública (% PIB)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-8%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101%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82%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67%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8%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100%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83%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-8%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46%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40%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34%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29%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25%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17%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24%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-13%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19%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52%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-41%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14%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12%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10%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13%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12%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>
                          <a:effectLst/>
                        </a:rPr>
                        <a:t>14%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  <a:tr h="149773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u="none" strike="noStrike" dirty="0">
                          <a:effectLst/>
                        </a:rPr>
                        <a:t>17%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32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7276</TotalTime>
  <Words>477</Words>
  <Application>Microsoft Office PowerPoint</Application>
  <PresentationFormat>Personalizado</PresentationFormat>
  <Paragraphs>137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Evolución de la pobreza por consumo y NBI (Porcentaje de la población)</vt:lpstr>
      <vt:lpstr>Evolución de la desigualdad por consumo (área de residencia)</vt:lpstr>
      <vt:lpstr>Años de escolaridad, según grupos de edad (años promedio)</vt:lpstr>
      <vt:lpstr>Desigualdad en años de escolaridad (años promedio)</vt:lpstr>
      <vt:lpstr>Desigualdad de la tenencia de la tierra y el acceso al crédito para actividades agropecuarias</vt:lpstr>
      <vt:lpstr>Cobertura educativa</vt:lpstr>
      <vt:lpstr>Impacto de la tasa neta de matrícula entre el año 2006 y el año 2014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la pobreza por consumo y NBI (Porcentaje de la población)</dc:title>
  <dc:creator>Pedro</dc:creator>
  <cp:lastModifiedBy>mamorales</cp:lastModifiedBy>
  <cp:revision>28</cp:revision>
  <cp:lastPrinted>2015-07-17T14:51:23Z</cp:lastPrinted>
  <dcterms:created xsi:type="dcterms:W3CDTF">2015-07-15T05:36:28Z</dcterms:created>
  <dcterms:modified xsi:type="dcterms:W3CDTF">2015-07-23T16:53:29Z</dcterms:modified>
</cp:coreProperties>
</file>