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70" r:id="rId2"/>
    <p:sldId id="276" r:id="rId3"/>
    <p:sldId id="277" r:id="rId4"/>
    <p:sldId id="281" r:id="rId5"/>
    <p:sldId id="274" r:id="rId6"/>
    <p:sldId id="275" r:id="rId7"/>
    <p:sldId id="279" r:id="rId8"/>
    <p:sldId id="282" r:id="rId9"/>
    <p:sldId id="271" r:id="rId10"/>
    <p:sldId id="283" r:id="rId11"/>
    <p:sldId id="284" r:id="rId12"/>
  </p:sldIdLst>
  <p:sldSz cx="12192000" cy="6858000"/>
  <p:notesSz cx="6797675" cy="9928225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aamores.MINFIN\AppData\Local\Microsoft\Windows\Temporary%20Internet%20Files\Content.Outlook\9V76AYEU\PIB-2000-2015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tguerra\Documents\Direcci&#243;n%20coyuntura\Rendici&#243;n%20de%20Cuentas%20ministro\versi&#243;n%20ministro\19.05.2015%20Presentaci&#243;n%20informe%20a%20la%20naci&#243;n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guerra\Documents\Direcci&#243;n%20coyuntura\Rendici&#243;n%20de%20Cuentas%20ministro\versi&#243;n%20ministro\19.05.2015%20Respaldo_ppt_rendici&#243;n%20de%20cuenta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guerra\Documents\Direcci&#243;n%20coyuntura\Rendici&#243;n%20de%20Cuentas%20ministro\versi&#243;n%20ministro\19.05.2015%20Respaldo_ppt_rendici&#243;n%20de%20cuenta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45063918486887E-2"/>
          <c:y val="2.9011074647735557E-2"/>
          <c:w val="0.81006239963210058"/>
          <c:h val="0.791787456658465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Hoja1!$B$13</c:f>
              <c:strCache>
                <c:ptCount val="1"/>
                <c:pt idx="0">
                  <c:v>Recaudación Efectiva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numFmt formatCode="#,##0.00" sourceLinked="0"/>
            <c:spPr>
              <a:ln>
                <a:noFill/>
              </a:ln>
            </c:spPr>
            <c:txPr>
              <a:bodyPr rot="0" vert="horz"/>
              <a:lstStyle/>
              <a:p>
                <a:pPr>
                  <a:defRPr sz="1000"/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Hoja1!$C$11:$R$12</c:f>
              <c:strCach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 p</c:v>
                </c:pt>
              </c:strCache>
            </c:strRef>
          </c:cat>
          <c:val>
            <c:numRef>
              <c:f>Hoja1!$C$13:$R$13</c:f>
              <c:numCache>
                <c:formatCode>0.000</c:formatCode>
                <c:ptCount val="16"/>
                <c:pt idx="0">
                  <c:v>1.6734509397255544</c:v>
                </c:pt>
                <c:pt idx="1">
                  <c:v>2.3867310709658205</c:v>
                </c:pt>
                <c:pt idx="2">
                  <c:v>2.7841967734516215</c:v>
                </c:pt>
                <c:pt idx="3">
                  <c:v>3.0132448023589999</c:v>
                </c:pt>
                <c:pt idx="4">
                  <c:v>3.3865939426620137</c:v>
                </c:pt>
                <c:pt idx="5">
                  <c:v>4.0784479272700001</c:v>
                </c:pt>
                <c:pt idx="6">
                  <c:v>4.6722774215299996</c:v>
                </c:pt>
                <c:pt idx="7">
                  <c:v>5.3618672067604685</c:v>
                </c:pt>
                <c:pt idx="8">
                  <c:v>6.508523888920001</c:v>
                </c:pt>
                <c:pt idx="9">
                  <c:v>6.8497884717900002</c:v>
                </c:pt>
                <c:pt idx="10">
                  <c:v>8.3572032235000027</c:v>
                </c:pt>
                <c:pt idx="11">
                  <c:v>9.5609900000000003</c:v>
                </c:pt>
                <c:pt idx="12">
                  <c:v>11.263894157586806</c:v>
                </c:pt>
                <c:pt idx="13">
                  <c:v>12.758432000000004</c:v>
                </c:pt>
                <c:pt idx="14">
                  <c:v>13.616817000000001</c:v>
                </c:pt>
                <c:pt idx="15">
                  <c:v>14.617999999999999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9"/>
        <c:axId val="285874304"/>
        <c:axId val="285873744"/>
      </c:barChart>
      <c:lineChart>
        <c:grouping val="standard"/>
        <c:varyColors val="0"/>
        <c:ser>
          <c:idx val="1"/>
          <c:order val="1"/>
          <c:tx>
            <c:strRef>
              <c:f>Hoja1!$B$14</c:f>
              <c:strCache>
                <c:ptCount val="1"/>
                <c:pt idx="0">
                  <c:v>Contribución Tributaria</c:v>
                </c:pt>
              </c:strCache>
            </c:strRef>
          </c:tx>
          <c:dLbls>
            <c:dLbl>
              <c:idx val="14"/>
              <c:layout>
                <c:manualLayout>
                  <c:x val="5.1480051480051496E-3"/>
                  <c:y val="-5.8608058608058365E-3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1.7160017160017264E-3"/>
                  <c:y val="-3.5164835164835179E-2"/>
                </c:manualLayout>
              </c:layout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/>
              <a:lstStyle/>
              <a:p>
                <a:pPr>
                  <a:defRPr sz="1000">
                    <a:solidFill>
                      <a:srgbClr val="C00000"/>
                    </a:solidFill>
                  </a:defRPr>
                </a:pPr>
                <a:endParaRPr lang="es-E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Hoja1!$C$11:$R$12</c:f>
              <c:strCache>
                <c:ptCount val="16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 p</c:v>
                </c:pt>
              </c:strCache>
            </c:strRef>
          </c:cat>
          <c:val>
            <c:numRef>
              <c:f>Hoja1!$C$14:$R$14</c:f>
              <c:numCache>
                <c:formatCode>0.0%</c:formatCode>
                <c:ptCount val="16"/>
                <c:pt idx="0">
                  <c:v>9.1352551416210445E-2</c:v>
                </c:pt>
                <c:pt idx="1">
                  <c:v>9.7543708795331502E-2</c:v>
                </c:pt>
                <c:pt idx="2">
                  <c:v>9.7523630854015803E-2</c:v>
                </c:pt>
                <c:pt idx="3">
                  <c:v>9.2907162309254623E-2</c:v>
                </c:pt>
                <c:pt idx="4">
                  <c:v>9.2550976099773849E-2</c:v>
                </c:pt>
                <c:pt idx="5">
                  <c:v>9.8259078595137148E-2</c:v>
                </c:pt>
                <c:pt idx="6">
                  <c:v>9.9830627515541864E-2</c:v>
                </c:pt>
                <c:pt idx="7">
                  <c:v>0.10511862155373816</c:v>
                </c:pt>
                <c:pt idx="8">
                  <c:v>0.10537963428730009</c:v>
                </c:pt>
                <c:pt idx="9">
                  <c:v>0.10956208158052638</c:v>
                </c:pt>
                <c:pt idx="10">
                  <c:v>0.12015180975897972</c:v>
                </c:pt>
                <c:pt idx="11">
                  <c:v>0.1206028296044344</c:v>
                </c:pt>
                <c:pt idx="12">
                  <c:v>0.12854891208910824</c:v>
                </c:pt>
                <c:pt idx="13">
                  <c:v>0.13504890657329743</c:v>
                </c:pt>
                <c:pt idx="14">
                  <c:v>0.13469440268236602</c:v>
                </c:pt>
                <c:pt idx="15">
                  <c:v>0.13457239772419291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1630944"/>
        <c:axId val="281631504"/>
      </c:lineChart>
      <c:catAx>
        <c:axId val="2816309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es-ES"/>
          </a:p>
        </c:txPr>
        <c:crossAx val="281631504"/>
        <c:crosses val="autoZero"/>
        <c:auto val="1"/>
        <c:lblAlgn val="ctr"/>
        <c:lblOffset val="100"/>
        <c:noMultiLvlLbl val="0"/>
      </c:catAx>
      <c:valAx>
        <c:axId val="281631504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es-ES"/>
          </a:p>
        </c:txPr>
        <c:crossAx val="281630944"/>
        <c:crosses val="autoZero"/>
        <c:crossBetween val="between"/>
      </c:valAx>
      <c:valAx>
        <c:axId val="285873744"/>
        <c:scaling>
          <c:orientation val="minMax"/>
        </c:scaling>
        <c:delete val="0"/>
        <c:axPos val="r"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es-ES"/>
          </a:p>
        </c:txPr>
        <c:crossAx val="285874304"/>
        <c:crosses val="max"/>
        <c:crossBetween val="between"/>
      </c:valAx>
      <c:catAx>
        <c:axId val="2858743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85873744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6.53945922098641E-2"/>
          <c:y val="0.90694646902293585"/>
          <c:w val="0.82814589665654215"/>
          <c:h val="5.9915625730029946E-2"/>
        </c:manualLayout>
      </c:layout>
      <c:overlay val="0"/>
      <c:txPr>
        <a:bodyPr/>
        <a:lstStyle/>
        <a:p>
          <a:pPr>
            <a:defRPr sz="1200" b="1"/>
          </a:pPr>
          <a:endParaRPr lang="es-E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710135780571848E-2"/>
          <c:y val="1.9520215352036855E-2"/>
          <c:w val="0.8824286132003486"/>
          <c:h val="0.70140956724156767"/>
        </c:manualLayout>
      </c:layout>
      <c:barChart>
        <c:barDir val="col"/>
        <c:grouping val="clustered"/>
        <c:varyColors val="0"/>
        <c:ser>
          <c:idx val="3"/>
          <c:order val="2"/>
          <c:tx>
            <c:strRef>
              <c:f>'8'!$E$2</c:f>
              <c:strCache>
                <c:ptCount val="1"/>
                <c:pt idx="0">
                  <c:v>Ingreso no petrolero per cápita 1971-2006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c:spPr>
          <c:invertIfNegative val="0"/>
          <c:cat>
            <c:numRef>
              <c:f>'[7]Ingreso real per capita'!$Y$5:$Y$49</c:f>
              <c:numCache>
                <c:formatCode>General</c:formatCode>
                <c:ptCount val="45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</c:numCache>
            </c:numRef>
          </c:cat>
          <c:val>
            <c:numRef>
              <c:f>'8'!$E$3:$E$47</c:f>
              <c:numCache>
                <c:formatCode>0.00</c:formatCode>
                <c:ptCount val="45"/>
                <c:pt idx="0">
                  <c:v>300.87908084939392</c:v>
                </c:pt>
                <c:pt idx="1">
                  <c:v>385.97555137768609</c:v>
                </c:pt>
                <c:pt idx="2">
                  <c:v>473.49978740827783</c:v>
                </c:pt>
                <c:pt idx="3">
                  <c:v>531.24742042954551</c:v>
                </c:pt>
                <c:pt idx="4">
                  <c:v>535.199922910998</c:v>
                </c:pt>
                <c:pt idx="5">
                  <c:v>581.3121002227432</c:v>
                </c:pt>
                <c:pt idx="6">
                  <c:v>649.80422889634781</c:v>
                </c:pt>
                <c:pt idx="7">
                  <c:v>695.03524136939734</c:v>
                </c:pt>
                <c:pt idx="8">
                  <c:v>694.03555798704042</c:v>
                </c:pt>
                <c:pt idx="9">
                  <c:v>622.83649716398929</c:v>
                </c:pt>
                <c:pt idx="10">
                  <c:v>604.59140877014102</c:v>
                </c:pt>
                <c:pt idx="11">
                  <c:v>479.89471953257748</c:v>
                </c:pt>
                <c:pt idx="12">
                  <c:v>243.11945915099514</c:v>
                </c:pt>
                <c:pt idx="13">
                  <c:v>333.66173717665237</c:v>
                </c:pt>
                <c:pt idx="14">
                  <c:v>462.82360365990831</c:v>
                </c:pt>
                <c:pt idx="15">
                  <c:v>486.30043247812569</c:v>
                </c:pt>
                <c:pt idx="16">
                  <c:v>410.74358948578805</c:v>
                </c:pt>
                <c:pt idx="17">
                  <c:v>358.36960528575446</c:v>
                </c:pt>
                <c:pt idx="18">
                  <c:v>322.92246041801423</c:v>
                </c:pt>
                <c:pt idx="19">
                  <c:v>304.46603958038827</c:v>
                </c:pt>
                <c:pt idx="20">
                  <c:v>325.62399427470046</c:v>
                </c:pt>
                <c:pt idx="21">
                  <c:v>318.08576636335539</c:v>
                </c:pt>
                <c:pt idx="22">
                  <c:v>345.40184639457135</c:v>
                </c:pt>
                <c:pt idx="23">
                  <c:v>409.09444857934358</c:v>
                </c:pt>
                <c:pt idx="24">
                  <c:v>446.0603233275329</c:v>
                </c:pt>
                <c:pt idx="25">
                  <c:v>388.65754848106161</c:v>
                </c:pt>
                <c:pt idx="26">
                  <c:v>480.89379505288321</c:v>
                </c:pt>
                <c:pt idx="27">
                  <c:v>476.55782218676444</c:v>
                </c:pt>
                <c:pt idx="28">
                  <c:v>343.93518145953067</c:v>
                </c:pt>
                <c:pt idx="29">
                  <c:v>380.79249041800068</c:v>
                </c:pt>
                <c:pt idx="30">
                  <c:v>374.36649787489466</c:v>
                </c:pt>
                <c:pt idx="31">
                  <c:v>407.59847026965184</c:v>
                </c:pt>
                <c:pt idx="32">
                  <c:v>371.24771217581906</c:v>
                </c:pt>
                <c:pt idx="33">
                  <c:v>400.63496443318121</c:v>
                </c:pt>
                <c:pt idx="34">
                  <c:v>479.67168667478268</c:v>
                </c:pt>
                <c:pt idx="35">
                  <c:v>526.67293106145644</c:v>
                </c:pt>
              </c:numCache>
            </c:numRef>
          </c:val>
        </c:ser>
        <c:ser>
          <c:idx val="4"/>
          <c:order val="3"/>
          <c:tx>
            <c:strRef>
              <c:f>'8'!$F$2</c:f>
              <c:strCache>
                <c:ptCount val="1"/>
                <c:pt idx="0">
                  <c:v>Ing no pet real per cápita 2007-2015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c:spPr>
          <c:invertIfNegative val="0"/>
          <c:cat>
            <c:numRef>
              <c:f>'[7]Ingreso real per capita'!$Y$5:$Y$49</c:f>
              <c:numCache>
                <c:formatCode>General</c:formatCode>
                <c:ptCount val="45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</c:numCache>
            </c:numRef>
          </c:cat>
          <c:val>
            <c:numRef>
              <c:f>'8'!$F$3:$F$47</c:f>
              <c:numCache>
                <c:formatCode>General</c:formatCode>
                <c:ptCount val="45"/>
                <c:pt idx="36" formatCode="0.00">
                  <c:v>657.32295305618243</c:v>
                </c:pt>
                <c:pt idx="37" formatCode="0.00">
                  <c:v>810.87299134013483</c:v>
                </c:pt>
                <c:pt idx="38" formatCode="0.00">
                  <c:v>767.73668887610359</c:v>
                </c:pt>
                <c:pt idx="39" formatCode="0.00">
                  <c:v>836.04652972243707</c:v>
                </c:pt>
                <c:pt idx="40" formatCode="0.00">
                  <c:v>828.40648941724896</c:v>
                </c:pt>
                <c:pt idx="41" formatCode="0.00">
                  <c:v>927.89307068324752</c:v>
                </c:pt>
                <c:pt idx="42" formatCode="0.00">
                  <c:v>1039.971162123883</c:v>
                </c:pt>
                <c:pt idx="43" formatCode="0.00">
                  <c:v>1073.8151639091902</c:v>
                </c:pt>
                <c:pt idx="44" formatCode="0.00">
                  <c:v>1107.904971028616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283442144"/>
        <c:axId val="283442704"/>
      </c:barChart>
      <c:lineChart>
        <c:grouping val="standard"/>
        <c:varyColors val="0"/>
        <c:ser>
          <c:idx val="1"/>
          <c:order val="0"/>
          <c:tx>
            <c:strRef>
              <c:f>'8'!$C$2</c:f>
              <c:strCache>
                <c:ptCount val="1"/>
                <c:pt idx="0">
                  <c:v>Ingreso petrolero real per cápita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f>'8'!$B$3:$B$47</c:f>
              <c:numCache>
                <c:formatCode>General</c:formatCode>
                <c:ptCount val="45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</c:numCache>
            </c:numRef>
          </c:cat>
          <c:val>
            <c:numRef>
              <c:f>'8'!$C$3:$C$47</c:f>
              <c:numCache>
                <c:formatCode>0.00</c:formatCode>
                <c:ptCount val="45"/>
                <c:pt idx="0">
                  <c:v>21.873047080455574</c:v>
                </c:pt>
                <c:pt idx="1">
                  <c:v>60.499205501484226</c:v>
                </c:pt>
                <c:pt idx="2">
                  <c:v>207.70007500992153</c:v>
                </c:pt>
                <c:pt idx="3">
                  <c:v>538.43078615482932</c:v>
                </c:pt>
                <c:pt idx="4">
                  <c:v>455.65478458248208</c:v>
                </c:pt>
                <c:pt idx="5">
                  <c:v>439.87512644503977</c:v>
                </c:pt>
                <c:pt idx="6">
                  <c:v>407.00264875471487</c:v>
                </c:pt>
                <c:pt idx="7">
                  <c:v>414.12656706097141</c:v>
                </c:pt>
                <c:pt idx="8">
                  <c:v>535.53682359180289</c:v>
                </c:pt>
                <c:pt idx="9">
                  <c:v>531.24362548848728</c:v>
                </c:pt>
                <c:pt idx="10">
                  <c:v>486.16386503902908</c:v>
                </c:pt>
                <c:pt idx="11">
                  <c:v>490.92015087694449</c:v>
                </c:pt>
                <c:pt idx="12">
                  <c:v>283.44319168625725</c:v>
                </c:pt>
                <c:pt idx="13">
                  <c:v>334.30040870395197</c:v>
                </c:pt>
                <c:pt idx="14">
                  <c:v>650.14847116135934</c:v>
                </c:pt>
                <c:pt idx="15">
                  <c:v>315.99020991188064</c:v>
                </c:pt>
                <c:pt idx="16">
                  <c:v>237.42354346218252</c:v>
                </c:pt>
                <c:pt idx="17">
                  <c:v>231.51237372890199</c:v>
                </c:pt>
                <c:pt idx="18">
                  <c:v>295.81042624382172</c:v>
                </c:pt>
                <c:pt idx="19">
                  <c:v>342.51610198234636</c:v>
                </c:pt>
                <c:pt idx="20">
                  <c:v>299.23275523649193</c:v>
                </c:pt>
                <c:pt idx="21">
                  <c:v>338.90112735745799</c:v>
                </c:pt>
                <c:pt idx="22">
                  <c:v>338.41011698658588</c:v>
                </c:pt>
                <c:pt idx="23">
                  <c:v>323.51245675327363</c:v>
                </c:pt>
                <c:pt idx="24">
                  <c:v>342.39775744787732</c:v>
                </c:pt>
                <c:pt idx="25">
                  <c:v>412.0734338248173</c:v>
                </c:pt>
                <c:pt idx="26">
                  <c:v>291.05811764077578</c:v>
                </c:pt>
                <c:pt idx="27">
                  <c:v>206.25470855062207</c:v>
                </c:pt>
                <c:pt idx="28">
                  <c:v>227.62004876337517</c:v>
                </c:pt>
                <c:pt idx="29">
                  <c:v>286.98399672199906</c:v>
                </c:pt>
                <c:pt idx="30">
                  <c:v>186.81265258240228</c:v>
                </c:pt>
                <c:pt idx="31">
                  <c:v>173.04809890302758</c:v>
                </c:pt>
                <c:pt idx="32">
                  <c:v>180.58147800454776</c:v>
                </c:pt>
                <c:pt idx="33">
                  <c:v>172.38904117418562</c:v>
                </c:pt>
                <c:pt idx="34">
                  <c:v>167.65238951523622</c:v>
                </c:pt>
                <c:pt idx="35">
                  <c:v>174.86668066229603</c:v>
                </c:pt>
                <c:pt idx="36">
                  <c:v>172.42265096591177</c:v>
                </c:pt>
                <c:pt idx="37">
                  <c:v>411.02482745670636</c:v>
                </c:pt>
                <c:pt idx="38">
                  <c:v>190.03249806249607</c:v>
                </c:pt>
                <c:pt idx="39">
                  <c:v>345.7931432347948</c:v>
                </c:pt>
                <c:pt idx="40">
                  <c:v>440.60719170306396</c:v>
                </c:pt>
                <c:pt idx="41">
                  <c:v>420.23033022500124</c:v>
                </c:pt>
                <c:pt idx="42">
                  <c:v>309.33813392703945</c:v>
                </c:pt>
                <c:pt idx="43">
                  <c:v>226.23834435963505</c:v>
                </c:pt>
                <c:pt idx="44">
                  <c:v>0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'8'!$D$2</c:f>
              <c:strCache>
                <c:ptCount val="1"/>
                <c:pt idx="0">
                  <c:v>Ingreso petrolero sin renegociación</c:v>
                </c:pt>
              </c:strCache>
            </c:strRef>
          </c:tx>
          <c:spPr>
            <a:ln w="31750">
              <a:solidFill>
                <a:schemeClr val="accent2"/>
              </a:solidFill>
            </a:ln>
          </c:spPr>
          <c:marker>
            <c:symbol val="none"/>
          </c:marker>
          <c:cat>
            <c:numRef>
              <c:f>'8'!$B$3:$B$47</c:f>
              <c:numCache>
                <c:formatCode>General</c:formatCode>
                <c:ptCount val="45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</c:numCache>
            </c:numRef>
          </c:cat>
          <c:val>
            <c:numRef>
              <c:f>'8'!$D$3:$D$47</c:f>
              <c:numCache>
                <c:formatCode>0.00</c:formatCode>
                <c:ptCount val="45"/>
                <c:pt idx="0">
                  <c:v>21.873047080455574</c:v>
                </c:pt>
                <c:pt idx="1">
                  <c:v>60.499205501484226</c:v>
                </c:pt>
                <c:pt idx="2">
                  <c:v>207.70007500992153</c:v>
                </c:pt>
                <c:pt idx="3">
                  <c:v>538.43078615482932</c:v>
                </c:pt>
                <c:pt idx="4">
                  <c:v>455.65478458248208</c:v>
                </c:pt>
                <c:pt idx="5">
                  <c:v>439.87512644503977</c:v>
                </c:pt>
                <c:pt idx="6">
                  <c:v>407.00264875471487</c:v>
                </c:pt>
                <c:pt idx="7">
                  <c:v>414.12656706097141</c:v>
                </c:pt>
                <c:pt idx="8">
                  <c:v>535.53682359180289</c:v>
                </c:pt>
                <c:pt idx="9">
                  <c:v>531.24362548848728</c:v>
                </c:pt>
                <c:pt idx="10">
                  <c:v>486.16386503902908</c:v>
                </c:pt>
                <c:pt idx="11">
                  <c:v>490.92015087694449</c:v>
                </c:pt>
                <c:pt idx="12">
                  <c:v>283.44319168625725</c:v>
                </c:pt>
                <c:pt idx="13">
                  <c:v>334.30040870395197</c:v>
                </c:pt>
                <c:pt idx="14">
                  <c:v>650.14847116135934</c:v>
                </c:pt>
                <c:pt idx="15">
                  <c:v>315.99020991188064</c:v>
                </c:pt>
                <c:pt idx="16">
                  <c:v>237.42354346218252</c:v>
                </c:pt>
                <c:pt idx="17">
                  <c:v>231.51237372890199</c:v>
                </c:pt>
                <c:pt idx="18">
                  <c:v>295.81042624382172</c:v>
                </c:pt>
                <c:pt idx="19">
                  <c:v>342.51610198234636</c:v>
                </c:pt>
                <c:pt idx="20">
                  <c:v>299.23275523649193</c:v>
                </c:pt>
                <c:pt idx="21">
                  <c:v>338.90112735745799</c:v>
                </c:pt>
                <c:pt idx="22">
                  <c:v>338.41011698658588</c:v>
                </c:pt>
                <c:pt idx="23">
                  <c:v>323.51245675327363</c:v>
                </c:pt>
                <c:pt idx="24">
                  <c:v>342.39775744787732</c:v>
                </c:pt>
                <c:pt idx="25">
                  <c:v>412.0734338248173</c:v>
                </c:pt>
                <c:pt idx="26">
                  <c:v>291.05811764077578</c:v>
                </c:pt>
                <c:pt idx="27">
                  <c:v>206.25470855062207</c:v>
                </c:pt>
                <c:pt idx="28">
                  <c:v>227.62004876337517</c:v>
                </c:pt>
                <c:pt idx="29">
                  <c:v>286.98399672199906</c:v>
                </c:pt>
                <c:pt idx="30">
                  <c:v>186.81265258240228</c:v>
                </c:pt>
                <c:pt idx="31">
                  <c:v>173.04809890302758</c:v>
                </c:pt>
                <c:pt idx="32">
                  <c:v>180.58147800454776</c:v>
                </c:pt>
                <c:pt idx="33">
                  <c:v>172.38904117418562</c:v>
                </c:pt>
                <c:pt idx="34">
                  <c:v>167.65238951523622</c:v>
                </c:pt>
                <c:pt idx="35">
                  <c:v>174.86668066229603</c:v>
                </c:pt>
                <c:pt idx="36">
                  <c:v>172.42265096591177</c:v>
                </c:pt>
                <c:pt idx="37">
                  <c:v>411.02482745670636</c:v>
                </c:pt>
                <c:pt idx="38">
                  <c:v>190.03249806249607</c:v>
                </c:pt>
                <c:pt idx="39">
                  <c:v>345.7931432347948</c:v>
                </c:pt>
                <c:pt idx="40">
                  <c:v>340.35322926824898</c:v>
                </c:pt>
                <c:pt idx="41">
                  <c:v>319.69510337462265</c:v>
                </c:pt>
                <c:pt idx="42">
                  <c:v>250.1736571370156</c:v>
                </c:pt>
                <c:pt idx="43">
                  <c:v>176.95609167996113</c:v>
                </c:pt>
                <c:pt idx="44">
                  <c:v>0</c:v>
                </c:pt>
              </c:numCache>
            </c:numRef>
          </c:val>
          <c:smooth val="0"/>
        </c:ser>
        <c:ser>
          <c:idx val="0"/>
          <c:order val="4"/>
          <c:tx>
            <c:strRef>
              <c:f>'8'!$G$2</c:f>
              <c:strCache>
                <c:ptCount val="1"/>
                <c:pt idx="0">
                  <c:v>promedio ingreso petrolero 1971-2015</c:v>
                </c:pt>
              </c:strCache>
            </c:strRef>
          </c:tx>
          <c:spPr>
            <a:ln w="31750">
              <a:solidFill>
                <a:schemeClr val="bg2">
                  <a:lumMod val="50000"/>
                </a:schemeClr>
              </a:solidFill>
              <a:prstDash val="dash"/>
            </a:ln>
          </c:spPr>
          <c:marker>
            <c:symbol val="none"/>
          </c:marker>
          <c:cat>
            <c:numRef>
              <c:f>'8'!$B$3:$B$47</c:f>
              <c:numCache>
                <c:formatCode>General</c:formatCode>
                <c:ptCount val="45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</c:numCache>
            </c:numRef>
          </c:cat>
          <c:val>
            <c:numRef>
              <c:f>'8'!$G$3:$G$47</c:f>
              <c:numCache>
                <c:formatCode>0.00</c:formatCode>
                <c:ptCount val="45"/>
                <c:pt idx="0">
                  <c:v>309.28118694503286</c:v>
                </c:pt>
                <c:pt idx="1">
                  <c:v>309.28118694503286</c:v>
                </c:pt>
                <c:pt idx="2">
                  <c:v>309.28118694503286</c:v>
                </c:pt>
                <c:pt idx="3">
                  <c:v>309.28118694503286</c:v>
                </c:pt>
                <c:pt idx="4">
                  <c:v>309.28118694503286</c:v>
                </c:pt>
                <c:pt idx="5">
                  <c:v>309.28118694503286</c:v>
                </c:pt>
                <c:pt idx="6">
                  <c:v>309.28118694503286</c:v>
                </c:pt>
                <c:pt idx="7">
                  <c:v>309.28118694503286</c:v>
                </c:pt>
                <c:pt idx="8">
                  <c:v>309.28118694503286</c:v>
                </c:pt>
                <c:pt idx="9">
                  <c:v>309.28118694503286</c:v>
                </c:pt>
                <c:pt idx="10">
                  <c:v>309.28118694503286</c:v>
                </c:pt>
                <c:pt idx="11">
                  <c:v>309.28118694503286</c:v>
                </c:pt>
                <c:pt idx="12">
                  <c:v>309.28118694503286</c:v>
                </c:pt>
                <c:pt idx="13">
                  <c:v>309.28118694503286</c:v>
                </c:pt>
                <c:pt idx="14">
                  <c:v>309.28118694503286</c:v>
                </c:pt>
                <c:pt idx="15">
                  <c:v>309.28118694503286</c:v>
                </c:pt>
                <c:pt idx="16">
                  <c:v>309.28118694503286</c:v>
                </c:pt>
                <c:pt idx="17">
                  <c:v>309.28118694503286</c:v>
                </c:pt>
                <c:pt idx="18">
                  <c:v>309.28118694503286</c:v>
                </c:pt>
                <c:pt idx="19">
                  <c:v>309.28118694503286</c:v>
                </c:pt>
                <c:pt idx="20">
                  <c:v>309.28118694503286</c:v>
                </c:pt>
                <c:pt idx="21">
                  <c:v>309.28118694503286</c:v>
                </c:pt>
                <c:pt idx="22">
                  <c:v>309.28118694503286</c:v>
                </c:pt>
                <c:pt idx="23">
                  <c:v>309.28118694503286</c:v>
                </c:pt>
                <c:pt idx="24">
                  <c:v>309.28118694503286</c:v>
                </c:pt>
                <c:pt idx="25">
                  <c:v>309.28118694503286</c:v>
                </c:pt>
                <c:pt idx="26">
                  <c:v>309.28118694503286</c:v>
                </c:pt>
                <c:pt idx="27">
                  <c:v>309.28118694503286</c:v>
                </c:pt>
                <c:pt idx="28">
                  <c:v>309.28118694503286</c:v>
                </c:pt>
                <c:pt idx="29">
                  <c:v>309.28118694503286</c:v>
                </c:pt>
                <c:pt idx="30">
                  <c:v>309.28118694503286</c:v>
                </c:pt>
                <c:pt idx="31">
                  <c:v>309.28118694503286</c:v>
                </c:pt>
                <c:pt idx="32">
                  <c:v>309.28118694503286</c:v>
                </c:pt>
                <c:pt idx="33">
                  <c:v>309.28118694503286</c:v>
                </c:pt>
                <c:pt idx="34">
                  <c:v>309.28118694503286</c:v>
                </c:pt>
                <c:pt idx="35">
                  <c:v>309.28118694503286</c:v>
                </c:pt>
                <c:pt idx="36">
                  <c:v>309.28118694503286</c:v>
                </c:pt>
                <c:pt idx="37">
                  <c:v>309.28118694503286</c:v>
                </c:pt>
                <c:pt idx="38">
                  <c:v>309.28118694503286</c:v>
                </c:pt>
                <c:pt idx="39">
                  <c:v>309.28118694503286</c:v>
                </c:pt>
                <c:pt idx="40">
                  <c:v>309.28118694503286</c:v>
                </c:pt>
                <c:pt idx="41">
                  <c:v>309.28118694503286</c:v>
                </c:pt>
                <c:pt idx="42">
                  <c:v>309.28118694503286</c:v>
                </c:pt>
                <c:pt idx="43">
                  <c:v>309.28118694503286</c:v>
                </c:pt>
                <c:pt idx="44">
                  <c:v>309.28118694503286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'8'!$H$2</c:f>
              <c:strCache>
                <c:ptCount val="1"/>
                <c:pt idx="0">
                  <c:v>promedio ingreso petrolero 2007-2015</c:v>
                </c:pt>
              </c:strCache>
            </c:strRef>
          </c:tx>
          <c:spPr>
            <a:ln w="38100">
              <a:solidFill>
                <a:srgbClr val="FFFF00"/>
              </a:solidFill>
              <a:prstDash val="dash"/>
            </a:ln>
          </c:spPr>
          <c:marker>
            <c:symbol val="none"/>
          </c:marker>
          <c:cat>
            <c:numRef>
              <c:f>'8'!$B$3:$B$47</c:f>
              <c:numCache>
                <c:formatCode>General</c:formatCode>
                <c:ptCount val="45"/>
                <c:pt idx="0">
                  <c:v>1971</c:v>
                </c:pt>
                <c:pt idx="1">
                  <c:v>1972</c:v>
                </c:pt>
                <c:pt idx="2">
                  <c:v>1973</c:v>
                </c:pt>
                <c:pt idx="3">
                  <c:v>1974</c:v>
                </c:pt>
                <c:pt idx="4">
                  <c:v>1975</c:v>
                </c:pt>
                <c:pt idx="5">
                  <c:v>1976</c:v>
                </c:pt>
                <c:pt idx="6">
                  <c:v>1977</c:v>
                </c:pt>
                <c:pt idx="7">
                  <c:v>1978</c:v>
                </c:pt>
                <c:pt idx="8">
                  <c:v>1979</c:v>
                </c:pt>
                <c:pt idx="9">
                  <c:v>1980</c:v>
                </c:pt>
                <c:pt idx="10">
                  <c:v>1981</c:v>
                </c:pt>
                <c:pt idx="11">
                  <c:v>1982</c:v>
                </c:pt>
                <c:pt idx="12">
                  <c:v>1983</c:v>
                </c:pt>
                <c:pt idx="13">
                  <c:v>1984</c:v>
                </c:pt>
                <c:pt idx="14">
                  <c:v>1985</c:v>
                </c:pt>
                <c:pt idx="15">
                  <c:v>1986</c:v>
                </c:pt>
                <c:pt idx="16">
                  <c:v>1987</c:v>
                </c:pt>
                <c:pt idx="17">
                  <c:v>1988</c:v>
                </c:pt>
                <c:pt idx="18">
                  <c:v>1989</c:v>
                </c:pt>
                <c:pt idx="19">
                  <c:v>1990</c:v>
                </c:pt>
                <c:pt idx="20">
                  <c:v>1991</c:v>
                </c:pt>
                <c:pt idx="21">
                  <c:v>1992</c:v>
                </c:pt>
                <c:pt idx="22">
                  <c:v>1993</c:v>
                </c:pt>
                <c:pt idx="23">
                  <c:v>1994</c:v>
                </c:pt>
                <c:pt idx="24">
                  <c:v>1995</c:v>
                </c:pt>
                <c:pt idx="25">
                  <c:v>1996</c:v>
                </c:pt>
                <c:pt idx="26">
                  <c:v>1997</c:v>
                </c:pt>
                <c:pt idx="27">
                  <c:v>1998</c:v>
                </c:pt>
                <c:pt idx="28">
                  <c:v>1999</c:v>
                </c:pt>
                <c:pt idx="29">
                  <c:v>2000</c:v>
                </c:pt>
                <c:pt idx="30">
                  <c:v>2001</c:v>
                </c:pt>
                <c:pt idx="31">
                  <c:v>2002</c:v>
                </c:pt>
                <c:pt idx="32">
                  <c:v>2003</c:v>
                </c:pt>
                <c:pt idx="33">
                  <c:v>2004</c:v>
                </c:pt>
                <c:pt idx="34">
                  <c:v>2005</c:v>
                </c:pt>
                <c:pt idx="35">
                  <c:v>2006</c:v>
                </c:pt>
                <c:pt idx="36">
                  <c:v>2007</c:v>
                </c:pt>
                <c:pt idx="37">
                  <c:v>2008</c:v>
                </c:pt>
                <c:pt idx="38">
                  <c:v>2009</c:v>
                </c:pt>
                <c:pt idx="39">
                  <c:v>2010</c:v>
                </c:pt>
                <c:pt idx="40">
                  <c:v>2011</c:v>
                </c:pt>
                <c:pt idx="41">
                  <c:v>2012</c:v>
                </c:pt>
                <c:pt idx="42">
                  <c:v>2013</c:v>
                </c:pt>
                <c:pt idx="43">
                  <c:v>2014</c:v>
                </c:pt>
                <c:pt idx="44">
                  <c:v>2015</c:v>
                </c:pt>
              </c:numCache>
            </c:numRef>
          </c:cat>
          <c:val>
            <c:numRef>
              <c:f>'8'!$H$3:$H$47</c:f>
              <c:numCache>
                <c:formatCode>General</c:formatCode>
                <c:ptCount val="45"/>
                <c:pt idx="36" formatCode="0.00">
                  <c:v>279.52079110385</c:v>
                </c:pt>
                <c:pt idx="37" formatCode="0.00">
                  <c:v>279.52079110385</c:v>
                </c:pt>
                <c:pt idx="38" formatCode="0.00">
                  <c:v>279.52079110385</c:v>
                </c:pt>
                <c:pt idx="39" formatCode="0.00">
                  <c:v>279.52079110385</c:v>
                </c:pt>
                <c:pt idx="40" formatCode="0.00">
                  <c:v>279.52079110385</c:v>
                </c:pt>
                <c:pt idx="41" formatCode="0.00">
                  <c:v>279.52079110385</c:v>
                </c:pt>
                <c:pt idx="42" formatCode="0.00">
                  <c:v>279.52079110385</c:v>
                </c:pt>
                <c:pt idx="43" formatCode="0.00">
                  <c:v>279.52079110385</c:v>
                </c:pt>
                <c:pt idx="44" formatCode="0.00">
                  <c:v>279.52079110385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3442144"/>
        <c:axId val="283442704"/>
      </c:lineChart>
      <c:catAx>
        <c:axId val="283442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100"/>
            </a:pPr>
            <a:endParaRPr lang="es-ES"/>
          </a:p>
        </c:txPr>
        <c:crossAx val="283442704"/>
        <c:crosses val="autoZero"/>
        <c:auto val="1"/>
        <c:lblAlgn val="ctr"/>
        <c:lblOffset val="100"/>
        <c:noMultiLvlLbl val="0"/>
      </c:catAx>
      <c:valAx>
        <c:axId val="28344270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s-EC" sz="1400"/>
                  <a:t>Dólares constantes 2014 per cápita</a:t>
                </a:r>
              </a:p>
            </c:rich>
          </c:tx>
          <c:layout/>
          <c:overlay val="0"/>
        </c:title>
        <c:numFmt formatCode="#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s-ES"/>
          </a:p>
        </c:txPr>
        <c:crossAx val="283442144"/>
        <c:crosses val="autoZero"/>
        <c:crossBetween val="between"/>
      </c:valAx>
    </c:plotArea>
    <c:legend>
      <c:legendPos val="r"/>
      <c:legendEntry>
        <c:idx val="4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11110487882857586"/>
          <c:y val="0.86993183215795089"/>
          <c:w val="0.82956497732788115"/>
          <c:h val="0.12983213178243869"/>
        </c:manualLayout>
      </c:layout>
      <c:overlay val="0"/>
      <c:txPr>
        <a:bodyPr/>
        <a:lstStyle/>
        <a:p>
          <a:pPr>
            <a:defRPr sz="1000"/>
          </a:pPr>
          <a:endParaRPr lang="es-E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923896978654325E-2"/>
          <c:y val="2.9689608636977068E-2"/>
          <c:w val="0.96615220604269159"/>
          <c:h val="0.663879136426246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'9'!$A$13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</c:spPr>
          <c:invertIfNegative val="0"/>
          <c:dPt>
            <c:idx val="9"/>
            <c:invertIfNegative val="0"/>
            <c:bubble3D val="0"/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</c:spPr>
          </c:dPt>
          <c:dPt>
            <c:idx val="10"/>
            <c:invertIfNegative val="0"/>
            <c:bubble3D val="0"/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</c:spPr>
          </c:dPt>
          <c:dPt>
            <c:idx val="11"/>
            <c:invertIfNegative val="0"/>
            <c:bubble3D val="0"/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</c:spPr>
          </c:dPt>
          <c:dPt>
            <c:idx val="12"/>
            <c:invertIfNegative val="0"/>
            <c:bubble3D val="0"/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</c:spPr>
          </c:dPt>
          <c:dPt>
            <c:idx val="13"/>
            <c:invertIfNegative val="0"/>
            <c:bubble3D val="0"/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</c:spPr>
          </c:dPt>
          <c:dPt>
            <c:idx val="14"/>
            <c:invertIfNegative val="0"/>
            <c:bubble3D val="0"/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</c:spPr>
          </c:dPt>
          <c:dPt>
            <c:idx val="15"/>
            <c:invertIfNegative val="0"/>
            <c:bubble3D val="0"/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</c:spPr>
          </c:dPt>
          <c:dPt>
            <c:idx val="16"/>
            <c:invertIfNegative val="0"/>
            <c:bubble3D val="0"/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</c:spPr>
          </c:dPt>
          <c:dPt>
            <c:idx val="17"/>
            <c:invertIfNegative val="0"/>
            <c:bubble3D val="0"/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</c:spPr>
          </c:dPt>
          <c:dLbls>
            <c:dLbl>
              <c:idx val="11"/>
              <c:numFmt formatCode="0.0%" sourceLinked="0"/>
              <c:spPr>
                <a:solidFill>
                  <a:srgbClr val="FFC000"/>
                </a:solidFill>
                <a:ln>
                  <a:solidFill>
                    <a:schemeClr val="bg1"/>
                  </a:solidFill>
                </a:ln>
              </c:spPr>
              <c:txPr>
                <a:bodyPr rot="-5400000" vert="horz"/>
                <a:lstStyle/>
                <a:p>
                  <a:pPr>
                    <a:defRPr sz="1300"/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numFmt formatCode="0.0%" sourceLinked="0"/>
              <c:spPr>
                <a:noFill/>
                <a:ln>
                  <a:noFill/>
                </a:ln>
              </c:spPr>
              <c:txPr>
                <a:bodyPr rot="-5400000" vert="horz"/>
                <a:lstStyle/>
                <a:p>
                  <a:pPr>
                    <a:defRPr sz="1300"/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.0%" sourceLinked="0"/>
            <c:spPr>
              <a:noFill/>
              <a:ln>
                <a:solidFill>
                  <a:schemeClr val="bg1"/>
                </a:solidFill>
              </a:ln>
            </c:spPr>
            <c:txPr>
              <a:bodyPr rot="-5400000" vert="horz"/>
              <a:lstStyle/>
              <a:p>
                <a:pPr>
                  <a:defRPr sz="1300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'9'!$B$12:$S$12</c:f>
              <c:strCache>
                <c:ptCount val="18"/>
                <c:pt idx="0">
                  <c:v>Cuba</c:v>
                </c:pt>
                <c:pt idx="1">
                  <c:v>Brasil</c:v>
                </c:pt>
                <c:pt idx="2">
                  <c:v>Argentina</c:v>
                </c:pt>
                <c:pt idx="3">
                  <c:v>Uruguay</c:v>
                </c:pt>
                <c:pt idx="4">
                  <c:v>México</c:v>
                </c:pt>
                <c:pt idx="5">
                  <c:v>Venezuela</c:v>
                </c:pt>
                <c:pt idx="6">
                  <c:v>Costa Rica</c:v>
                </c:pt>
                <c:pt idx="7">
                  <c:v>Honduras</c:v>
                </c:pt>
                <c:pt idx="8">
                  <c:v>Chile</c:v>
                </c:pt>
                <c:pt idx="9">
                  <c:v>Colombia</c:v>
                </c:pt>
                <c:pt idx="10">
                  <c:v>Paraguay</c:v>
                </c:pt>
                <c:pt idx="11">
                  <c:v>Ecuador</c:v>
                </c:pt>
                <c:pt idx="12">
                  <c:v>República Dominicana</c:v>
                </c:pt>
                <c:pt idx="13">
                  <c:v>Perú</c:v>
                </c:pt>
                <c:pt idx="14">
                  <c:v>Nicaragua</c:v>
                </c:pt>
                <c:pt idx="15">
                  <c:v>Panamá</c:v>
                </c:pt>
                <c:pt idx="16">
                  <c:v>Haití</c:v>
                </c:pt>
                <c:pt idx="17">
                  <c:v>Guatemala</c:v>
                </c:pt>
              </c:strCache>
            </c:strRef>
          </c:cat>
          <c:val>
            <c:numRef>
              <c:f>'9'!$B$13:$S$13</c:f>
              <c:numCache>
                <c:formatCode>0.0%</c:formatCode>
                <c:ptCount val="18"/>
                <c:pt idx="0">
                  <c:v>0.28800000000000014</c:v>
                </c:pt>
                <c:pt idx="1">
                  <c:v>0.26600000000000001</c:v>
                </c:pt>
                <c:pt idx="2">
                  <c:v>0.222</c:v>
                </c:pt>
                <c:pt idx="3">
                  <c:v>0.21500000000000005</c:v>
                </c:pt>
                <c:pt idx="4">
                  <c:v>0.21100000000000008</c:v>
                </c:pt>
                <c:pt idx="5">
                  <c:v>0.21000000000000005</c:v>
                </c:pt>
                <c:pt idx="6">
                  <c:v>0.18800000000000006</c:v>
                </c:pt>
                <c:pt idx="7">
                  <c:v>0.18800000000000006</c:v>
                </c:pt>
                <c:pt idx="8">
                  <c:v>0.18500000000000005</c:v>
                </c:pt>
                <c:pt idx="9">
                  <c:v>0.16600000000000001</c:v>
                </c:pt>
                <c:pt idx="10">
                  <c:v>0.15200000000000008</c:v>
                </c:pt>
                <c:pt idx="11">
                  <c:v>0.14900000000000005</c:v>
                </c:pt>
                <c:pt idx="12">
                  <c:v>0.14600000000000005</c:v>
                </c:pt>
                <c:pt idx="13">
                  <c:v>0.14300000000000004</c:v>
                </c:pt>
                <c:pt idx="14">
                  <c:v>0.13300000000000001</c:v>
                </c:pt>
                <c:pt idx="15">
                  <c:v>0.12000000000000002</c:v>
                </c:pt>
                <c:pt idx="16">
                  <c:v>0.11699999999999998</c:v>
                </c:pt>
                <c:pt idx="17">
                  <c:v>0.11199999999999996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7373696"/>
        <c:axId val="197374256"/>
      </c:barChart>
      <c:lineChart>
        <c:grouping val="standard"/>
        <c:varyColors val="0"/>
        <c:ser>
          <c:idx val="1"/>
          <c:order val="1"/>
          <c:tx>
            <c:strRef>
              <c:f>'9'!$A$15</c:f>
              <c:strCache>
                <c:ptCount val="1"/>
                <c:pt idx="0">
                  <c:v>Promedio regional 2014</c:v>
                </c:pt>
              </c:strCache>
            </c:strRef>
          </c:tx>
          <c:spPr>
            <a:ln>
              <a:solidFill>
                <a:schemeClr val="accent6"/>
              </a:solidFill>
            </a:ln>
          </c:spPr>
          <c:marker>
            <c:symbol val="none"/>
          </c:marker>
          <c:dLbls>
            <c:dLbl>
              <c:idx val="9"/>
              <c:layout>
                <c:manualLayout>
                  <c:x val="0.23823174931853525"/>
                  <c:y val="-0.21804952211538295"/>
                </c:manualLayout>
              </c:layout>
              <c:tx>
                <c:rich>
                  <a:bodyPr/>
                  <a:lstStyle/>
                  <a:p>
                    <a:pPr>
                      <a:defRPr sz="1600" b="1">
                        <a:solidFill>
                          <a:schemeClr val="accent6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600" b="1">
                        <a:solidFill>
                          <a:schemeClr val="accent6"/>
                        </a:solidFill>
                        <a:latin typeface="+mn-lt"/>
                        <a:ea typeface="+mn-ea"/>
                        <a:cs typeface="+mn-cs"/>
                      </a:rPr>
                      <a:t>Promedio regional 2014
17,8%</a:t>
                    </a:r>
                    <a:endParaRPr lang="en-US" b="1">
                      <a:solidFill>
                        <a:schemeClr val="accent6"/>
                      </a:solidFill>
                    </a:endParaRPr>
                  </a:p>
                </c:rich>
              </c:tx>
              <c:spPr>
                <a:solidFill>
                  <a:schemeClr val="lt1"/>
                </a:solidFill>
                <a:ln w="25400" cap="flat" cmpd="sng" algn="ctr">
                  <a:solidFill>
                    <a:schemeClr val="accent6"/>
                  </a:solidFill>
                  <a:prstDash val="solid"/>
                </a:ln>
                <a:effectLst/>
              </c:spPr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'9'!$B$12:$S$12</c:f>
              <c:strCache>
                <c:ptCount val="18"/>
                <c:pt idx="0">
                  <c:v>Cuba</c:v>
                </c:pt>
                <c:pt idx="1">
                  <c:v>Brasil</c:v>
                </c:pt>
                <c:pt idx="2">
                  <c:v>Argentina</c:v>
                </c:pt>
                <c:pt idx="3">
                  <c:v>Uruguay</c:v>
                </c:pt>
                <c:pt idx="4">
                  <c:v>México</c:v>
                </c:pt>
                <c:pt idx="5">
                  <c:v>Venezuela</c:v>
                </c:pt>
                <c:pt idx="6">
                  <c:v>Costa Rica</c:v>
                </c:pt>
                <c:pt idx="7">
                  <c:v>Honduras</c:v>
                </c:pt>
                <c:pt idx="8">
                  <c:v>Chile</c:v>
                </c:pt>
                <c:pt idx="9">
                  <c:v>Colombia</c:v>
                </c:pt>
                <c:pt idx="10">
                  <c:v>Paraguay</c:v>
                </c:pt>
                <c:pt idx="11">
                  <c:v>Ecuador</c:v>
                </c:pt>
                <c:pt idx="12">
                  <c:v>República Dominicana</c:v>
                </c:pt>
                <c:pt idx="13">
                  <c:v>Perú</c:v>
                </c:pt>
                <c:pt idx="14">
                  <c:v>Nicaragua</c:v>
                </c:pt>
                <c:pt idx="15">
                  <c:v>Panamá</c:v>
                </c:pt>
                <c:pt idx="16">
                  <c:v>Haití</c:v>
                </c:pt>
                <c:pt idx="17">
                  <c:v>Guatemala</c:v>
                </c:pt>
              </c:strCache>
            </c:strRef>
          </c:cat>
          <c:val>
            <c:numRef>
              <c:f>'9'!$B$15:$S$15</c:f>
              <c:numCache>
                <c:formatCode>0.0%</c:formatCode>
                <c:ptCount val="18"/>
                <c:pt idx="0">
                  <c:v>0.1783888888888889</c:v>
                </c:pt>
                <c:pt idx="1">
                  <c:v>0.1783888888888889</c:v>
                </c:pt>
                <c:pt idx="2">
                  <c:v>0.1783888888888889</c:v>
                </c:pt>
                <c:pt idx="3">
                  <c:v>0.1783888888888889</c:v>
                </c:pt>
                <c:pt idx="4">
                  <c:v>0.1783888888888889</c:v>
                </c:pt>
                <c:pt idx="5">
                  <c:v>0.1783888888888889</c:v>
                </c:pt>
                <c:pt idx="6">
                  <c:v>0.1783888888888889</c:v>
                </c:pt>
                <c:pt idx="7">
                  <c:v>0.1783888888888889</c:v>
                </c:pt>
                <c:pt idx="8">
                  <c:v>0.1783888888888889</c:v>
                </c:pt>
                <c:pt idx="9">
                  <c:v>0.1783888888888889</c:v>
                </c:pt>
                <c:pt idx="10">
                  <c:v>0.1783888888888889</c:v>
                </c:pt>
                <c:pt idx="11">
                  <c:v>0.1783888888888889</c:v>
                </c:pt>
                <c:pt idx="12">
                  <c:v>0.1783888888888889</c:v>
                </c:pt>
                <c:pt idx="13">
                  <c:v>0.1783888888888889</c:v>
                </c:pt>
                <c:pt idx="14">
                  <c:v>0.1783888888888889</c:v>
                </c:pt>
                <c:pt idx="15">
                  <c:v>0.1783888888888889</c:v>
                </c:pt>
                <c:pt idx="16">
                  <c:v>0.1783888888888889</c:v>
                </c:pt>
                <c:pt idx="17">
                  <c:v>0.1783888888888889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7373696"/>
        <c:axId val="197374256"/>
      </c:lineChart>
      <c:catAx>
        <c:axId val="1973736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300"/>
            </a:pPr>
            <a:endParaRPr lang="es-ES"/>
          </a:p>
        </c:txPr>
        <c:crossAx val="197374256"/>
        <c:crosses val="autoZero"/>
        <c:auto val="1"/>
        <c:lblAlgn val="ctr"/>
        <c:lblOffset val="100"/>
        <c:noMultiLvlLbl val="0"/>
      </c:catAx>
      <c:valAx>
        <c:axId val="197374256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one"/>
        <c:crossAx val="19737369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600"/>
      </a:pPr>
      <a:endParaRPr lang="es-E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1.0770048309178744E-2"/>
          <c:y val="8.8194444444444534E-2"/>
          <c:w val="0.96618936063645322"/>
          <c:h val="0.539398611111111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'9'!$A$20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</c:spPr>
          <c:invertIfNegative val="0"/>
          <c:dPt>
            <c:idx val="8"/>
            <c:invertIfNegative val="0"/>
            <c:bubble3D val="0"/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</c:spPr>
          </c:dPt>
          <c:dPt>
            <c:idx val="9"/>
            <c:invertIfNegative val="0"/>
            <c:bubble3D val="0"/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</c:spPr>
          </c:dPt>
          <c:dPt>
            <c:idx val="10"/>
            <c:invertIfNegative val="0"/>
            <c:bubble3D val="0"/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</c:spPr>
          </c:dPt>
          <c:dPt>
            <c:idx val="11"/>
            <c:invertIfNegative val="0"/>
            <c:bubble3D val="0"/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</c:spPr>
          </c:dPt>
          <c:dPt>
            <c:idx val="12"/>
            <c:invertIfNegative val="0"/>
            <c:bubble3D val="0"/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</c:spPr>
          </c:dPt>
          <c:dPt>
            <c:idx val="13"/>
            <c:invertIfNegative val="0"/>
            <c:bubble3D val="0"/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</c:spPr>
          </c:dPt>
          <c:dPt>
            <c:idx val="14"/>
            <c:invertIfNegative val="0"/>
            <c:bubble3D val="0"/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</c:spPr>
          </c:dPt>
          <c:dPt>
            <c:idx val="15"/>
            <c:invertIfNegative val="0"/>
            <c:bubble3D val="0"/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</c:spPr>
          </c:dPt>
          <c:dPt>
            <c:idx val="16"/>
            <c:invertIfNegative val="0"/>
            <c:bubble3D val="0"/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</c:spPr>
          </c:dPt>
          <c:dPt>
            <c:idx val="17"/>
            <c:invertIfNegative val="0"/>
            <c:bubble3D val="0"/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</c:spPr>
          </c:dPt>
          <c:dLbls>
            <c:dLbl>
              <c:idx val="0"/>
              <c:numFmt formatCode="0.0%" sourceLinked="0"/>
              <c:spPr>
                <a:solidFill>
                  <a:srgbClr val="FFC000"/>
                </a:solidFill>
                <a:ln>
                  <a:noFill/>
                </a:ln>
              </c:spPr>
              <c:txPr>
                <a:bodyPr rot="-5400000" vert="horz"/>
                <a:lstStyle/>
                <a:p>
                  <a:pPr>
                    <a:defRPr sz="1300"/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1.6969700208962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</c:spPr>
            <c:txPr>
              <a:bodyPr rot="-5400000" vert="horz"/>
              <a:lstStyle/>
              <a:p>
                <a:pPr>
                  <a:defRPr sz="1300"/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'9'!$B$19:$S$19</c:f>
              <c:strCache>
                <c:ptCount val="18"/>
                <c:pt idx="0">
                  <c:v>Ecuador</c:v>
                </c:pt>
                <c:pt idx="1">
                  <c:v>Panamá</c:v>
                </c:pt>
                <c:pt idx="2">
                  <c:v>Honduras</c:v>
                </c:pt>
                <c:pt idx="3">
                  <c:v>México</c:v>
                </c:pt>
                <c:pt idx="4">
                  <c:v>Venezuela</c:v>
                </c:pt>
                <c:pt idx="5">
                  <c:v>Perú</c:v>
                </c:pt>
                <c:pt idx="6">
                  <c:v>Argentina</c:v>
                </c:pt>
                <c:pt idx="7">
                  <c:v>Nicaragua</c:v>
                </c:pt>
                <c:pt idx="8">
                  <c:v>Chile</c:v>
                </c:pt>
                <c:pt idx="9">
                  <c:v>Rep. Dominicana</c:v>
                </c:pt>
                <c:pt idx="10">
                  <c:v>Paraguay</c:v>
                </c:pt>
                <c:pt idx="11">
                  <c:v>Guatemala</c:v>
                </c:pt>
                <c:pt idx="12">
                  <c:v>Cuba</c:v>
                </c:pt>
                <c:pt idx="13">
                  <c:v>Haití</c:v>
                </c:pt>
                <c:pt idx="14">
                  <c:v>Colombia</c:v>
                </c:pt>
                <c:pt idx="15">
                  <c:v>Brasil</c:v>
                </c:pt>
                <c:pt idx="16">
                  <c:v>Uruguay</c:v>
                </c:pt>
                <c:pt idx="17">
                  <c:v>Costa Rica</c:v>
                </c:pt>
              </c:strCache>
            </c:strRef>
          </c:cat>
          <c:val>
            <c:numRef>
              <c:f>'9'!$B$20:$S$20</c:f>
              <c:numCache>
                <c:formatCode>0%</c:formatCode>
                <c:ptCount val="18"/>
                <c:pt idx="0" formatCode="0.0%">
                  <c:v>0.11700000000000002</c:v>
                </c:pt>
                <c:pt idx="1">
                  <c:v>7.6999999999999999E-2</c:v>
                </c:pt>
                <c:pt idx="2">
                  <c:v>5.1000000000000004E-2</c:v>
                </c:pt>
                <c:pt idx="3">
                  <c:v>4.9000000000000016E-2</c:v>
                </c:pt>
                <c:pt idx="4">
                  <c:v>4.8000000000000001E-2</c:v>
                </c:pt>
                <c:pt idx="5">
                  <c:v>4.7000000000000014E-2</c:v>
                </c:pt>
                <c:pt idx="6">
                  <c:v>4.5000000000000012E-2</c:v>
                </c:pt>
                <c:pt idx="7">
                  <c:v>4.5000000000000012E-2</c:v>
                </c:pt>
                <c:pt idx="8">
                  <c:v>3.7999999999999999E-2</c:v>
                </c:pt>
                <c:pt idx="9">
                  <c:v>3.7000000000000012E-2</c:v>
                </c:pt>
                <c:pt idx="10">
                  <c:v>3.6000000000000011E-2</c:v>
                </c:pt>
                <c:pt idx="11">
                  <c:v>3.3000000000000002E-2</c:v>
                </c:pt>
                <c:pt idx="12">
                  <c:v>3.2000000000000015E-2</c:v>
                </c:pt>
                <c:pt idx="13">
                  <c:v>3.2000000000000015E-2</c:v>
                </c:pt>
                <c:pt idx="14">
                  <c:v>2.8999999999999998E-2</c:v>
                </c:pt>
                <c:pt idx="15">
                  <c:v>1.8000000000000009E-2</c:v>
                </c:pt>
                <c:pt idx="16">
                  <c:v>1.6000000000000007E-2</c:v>
                </c:pt>
                <c:pt idx="17">
                  <c:v>1.3999999999999999E-2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3912384"/>
        <c:axId val="283912944"/>
      </c:barChart>
      <c:lineChart>
        <c:grouping val="standard"/>
        <c:varyColors val="0"/>
        <c:ser>
          <c:idx val="1"/>
          <c:order val="1"/>
          <c:tx>
            <c:strRef>
              <c:f>'9'!$A$22</c:f>
              <c:strCache>
                <c:ptCount val="1"/>
                <c:pt idx="0">
                  <c:v>Promedio regional 2014</c:v>
                </c:pt>
              </c:strCache>
            </c:strRef>
          </c:tx>
          <c:spPr>
            <a:ln w="57150">
              <a:solidFill>
                <a:schemeClr val="accent6"/>
              </a:solidFill>
            </a:ln>
          </c:spPr>
          <c:marker>
            <c:symbol val="none"/>
          </c:marker>
          <c:dLbls>
            <c:dLbl>
              <c:idx val="8"/>
              <c:layout>
                <c:manualLayout>
                  <c:x val="0.25204891817895481"/>
                  <c:y val="-0.29917037037037048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solidFill>
                          <a:schemeClr val="accent6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b="1">
                        <a:solidFill>
                          <a:schemeClr val="accent6"/>
                        </a:solidFill>
                        <a:latin typeface="+mn-lt"/>
                        <a:ea typeface="+mn-ea"/>
                        <a:cs typeface="+mn-cs"/>
                      </a:rPr>
                      <a:t>Promedio regional 2014
4,2%</a:t>
                    </a:r>
                    <a:endParaRPr lang="en-US" b="1">
                      <a:solidFill>
                        <a:schemeClr val="accent6"/>
                      </a:solidFill>
                    </a:endParaRPr>
                  </a:p>
                </c:rich>
              </c:tx>
              <c:spPr>
                <a:solidFill>
                  <a:schemeClr val="lt1"/>
                </a:solidFill>
                <a:ln w="25400" cap="flat" cmpd="sng" algn="ctr">
                  <a:solidFill>
                    <a:schemeClr val="accent6"/>
                  </a:solidFill>
                  <a:prstDash val="solid"/>
                </a:ln>
                <a:effectLst/>
              </c:spPr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'9'!$B$19:$S$19</c:f>
              <c:strCache>
                <c:ptCount val="18"/>
                <c:pt idx="0">
                  <c:v>Ecuador</c:v>
                </c:pt>
                <c:pt idx="1">
                  <c:v>Panamá</c:v>
                </c:pt>
                <c:pt idx="2">
                  <c:v>Honduras</c:v>
                </c:pt>
                <c:pt idx="3">
                  <c:v>México</c:v>
                </c:pt>
                <c:pt idx="4">
                  <c:v>Venezuela</c:v>
                </c:pt>
                <c:pt idx="5">
                  <c:v>Perú</c:v>
                </c:pt>
                <c:pt idx="6">
                  <c:v>Argentina</c:v>
                </c:pt>
                <c:pt idx="7">
                  <c:v>Nicaragua</c:v>
                </c:pt>
                <c:pt idx="8">
                  <c:v>Chile</c:v>
                </c:pt>
                <c:pt idx="9">
                  <c:v>Rep. Dominicana</c:v>
                </c:pt>
                <c:pt idx="10">
                  <c:v>Paraguay</c:v>
                </c:pt>
                <c:pt idx="11">
                  <c:v>Guatemala</c:v>
                </c:pt>
                <c:pt idx="12">
                  <c:v>Cuba</c:v>
                </c:pt>
                <c:pt idx="13">
                  <c:v>Haití</c:v>
                </c:pt>
                <c:pt idx="14">
                  <c:v>Colombia</c:v>
                </c:pt>
                <c:pt idx="15">
                  <c:v>Brasil</c:v>
                </c:pt>
                <c:pt idx="16">
                  <c:v>Uruguay</c:v>
                </c:pt>
                <c:pt idx="17">
                  <c:v>Costa Rica</c:v>
                </c:pt>
              </c:strCache>
            </c:strRef>
          </c:cat>
          <c:val>
            <c:numRef>
              <c:f>'9'!$B$22:$S$22</c:f>
              <c:numCache>
                <c:formatCode>0.0%</c:formatCode>
                <c:ptCount val="18"/>
                <c:pt idx="0">
                  <c:v>4.2444444444444465E-2</c:v>
                </c:pt>
                <c:pt idx="1">
                  <c:v>4.2444444444444465E-2</c:v>
                </c:pt>
                <c:pt idx="2">
                  <c:v>4.2444444444444465E-2</c:v>
                </c:pt>
                <c:pt idx="3">
                  <c:v>4.2444444444444465E-2</c:v>
                </c:pt>
                <c:pt idx="4">
                  <c:v>4.2444444444444465E-2</c:v>
                </c:pt>
                <c:pt idx="5">
                  <c:v>4.2444444444444465E-2</c:v>
                </c:pt>
                <c:pt idx="6">
                  <c:v>4.2444444444444465E-2</c:v>
                </c:pt>
                <c:pt idx="7">
                  <c:v>4.2444444444444465E-2</c:v>
                </c:pt>
                <c:pt idx="8">
                  <c:v>4.2444444444444465E-2</c:v>
                </c:pt>
                <c:pt idx="9">
                  <c:v>4.2444444444444465E-2</c:v>
                </c:pt>
                <c:pt idx="10">
                  <c:v>4.2444444444444465E-2</c:v>
                </c:pt>
                <c:pt idx="11">
                  <c:v>4.2444444444444465E-2</c:v>
                </c:pt>
                <c:pt idx="12">
                  <c:v>4.2444444444444465E-2</c:v>
                </c:pt>
                <c:pt idx="13">
                  <c:v>4.2444444444444465E-2</c:v>
                </c:pt>
                <c:pt idx="14">
                  <c:v>4.2444444444444465E-2</c:v>
                </c:pt>
                <c:pt idx="15">
                  <c:v>4.2444444444444465E-2</c:v>
                </c:pt>
                <c:pt idx="16">
                  <c:v>4.2444444444444465E-2</c:v>
                </c:pt>
                <c:pt idx="17">
                  <c:v>4.2444444444444465E-2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3912384"/>
        <c:axId val="283912944"/>
      </c:lineChart>
      <c:catAx>
        <c:axId val="2839123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300"/>
            </a:pPr>
            <a:endParaRPr lang="es-ES"/>
          </a:p>
        </c:txPr>
        <c:crossAx val="283912944"/>
        <c:crosses val="autoZero"/>
        <c:auto val="1"/>
        <c:lblAlgn val="ctr"/>
        <c:lblOffset val="100"/>
        <c:noMultiLvlLbl val="0"/>
      </c:catAx>
      <c:valAx>
        <c:axId val="283912944"/>
        <c:scaling>
          <c:orientation val="minMax"/>
        </c:scaling>
        <c:delete val="1"/>
        <c:axPos val="l"/>
        <c:numFmt formatCode="0%" sourceLinked="0"/>
        <c:majorTickMark val="out"/>
        <c:minorTickMark val="none"/>
        <c:tickLblPos val="none"/>
        <c:crossAx val="28391238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600"/>
      </a:pPr>
      <a:endParaRPr lang="es-E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0.31169</cdr:y>
    </cdr:from>
    <cdr:to>
      <cdr:x>0.04167</cdr:x>
      <cdr:y>0.54726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0" y="1714512"/>
          <a:ext cx="357190" cy="12958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square" rtlCol="0"/>
        <a:lstStyle xmlns:a="http://schemas.openxmlformats.org/drawingml/2006/main"/>
        <a:p xmlns:a="http://schemas.openxmlformats.org/drawingml/2006/main">
          <a:pPr algn="ctr"/>
          <a:r>
            <a:rPr lang="es-EC" b="1" dirty="0" smtClean="0"/>
            <a:t>% del PIB</a:t>
          </a:r>
          <a:endParaRPr lang="es-EC" sz="1100" b="1" dirty="0"/>
        </a:p>
      </cdr:txBody>
    </cdr:sp>
  </cdr:relSizeAnchor>
  <cdr:relSizeAnchor xmlns:cdr="http://schemas.openxmlformats.org/drawingml/2006/chartDrawing">
    <cdr:from>
      <cdr:x>0.95</cdr:x>
      <cdr:y>0.35065</cdr:y>
    </cdr:from>
    <cdr:to>
      <cdr:x>0.99167</cdr:x>
      <cdr:y>0.59584</cdr:y>
    </cdr:to>
    <cdr:sp macro="" textlink="">
      <cdr:nvSpPr>
        <cdr:cNvPr id="3" name="1 CuadroTexto"/>
        <cdr:cNvSpPr txBox="1"/>
      </cdr:nvSpPr>
      <cdr:spPr>
        <a:xfrm xmlns:a="http://schemas.openxmlformats.org/drawingml/2006/main">
          <a:off x="8143932" y="1928826"/>
          <a:ext cx="357190" cy="13487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es-EC" sz="1100" b="1" dirty="0" smtClean="0"/>
            <a:t>USD Millones</a:t>
          </a:r>
          <a:endParaRPr lang="es-EC" sz="11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0.38843</cdr:x>
      <cdr:y>0.1319</cdr:y>
    </cdr:from>
    <cdr:to>
      <cdr:x>0.5687</cdr:x>
      <cdr:y>0.33918</cdr:y>
    </cdr:to>
    <cdr:sp macro="" textlink="">
      <cdr:nvSpPr>
        <cdr:cNvPr id="3" name="1 Rectángulo"/>
        <cdr:cNvSpPr/>
      </cdr:nvSpPr>
      <cdr:spPr>
        <a:xfrm xmlns:a="http://schemas.openxmlformats.org/drawingml/2006/main">
          <a:off x="3384376" y="504056"/>
          <a:ext cx="1570724" cy="792088"/>
        </a:xfrm>
        <a:prstGeom xmlns:a="http://schemas.openxmlformats.org/drawingml/2006/main" prst="rect">
          <a:avLst/>
        </a:prstGeom>
        <a:solidFill xmlns:a="http://schemas.openxmlformats.org/drawingml/2006/main">
          <a:schemeClr val="bg2">
            <a:lumMod val="90000"/>
          </a:schemeClr>
        </a:solidFill>
        <a:ln xmlns:a="http://schemas.openxmlformats.org/drawingml/2006/main">
          <a:solidFill>
            <a:schemeClr val="bg2">
              <a:lumMod val="75000"/>
            </a:schemeClr>
          </a:solidFill>
          <a:prstDash val="sysDash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wrap="square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EC" sz="1400" dirty="0">
              <a:solidFill>
                <a:sysClr val="windowText" lastClr="000000"/>
              </a:solidFill>
            </a:rPr>
            <a:t>Promedio</a:t>
          </a:r>
          <a:r>
            <a:rPr lang="es-EC" sz="1400" baseline="0" dirty="0">
              <a:solidFill>
                <a:sysClr val="windowText" lastClr="000000"/>
              </a:solidFill>
            </a:rPr>
            <a:t> ingreso petrolero (1971-2015):  309,28</a:t>
          </a:r>
          <a:endParaRPr lang="es-EC" sz="1400" dirty="0">
            <a:solidFill>
              <a:sysClr val="windowText" lastClr="000000"/>
            </a:solidFill>
          </a:endParaRPr>
        </a:p>
      </cdr:txBody>
    </cdr:sp>
  </cdr:relSizeAnchor>
  <cdr:relSizeAnchor xmlns:cdr="http://schemas.openxmlformats.org/drawingml/2006/chartDrawing">
    <cdr:from>
      <cdr:x>0.78768</cdr:x>
      <cdr:y>0.0442</cdr:y>
    </cdr:from>
    <cdr:to>
      <cdr:x>0.94582</cdr:x>
      <cdr:y>0.30149</cdr:y>
    </cdr:to>
    <cdr:sp macro="" textlink="">
      <cdr:nvSpPr>
        <cdr:cNvPr id="4" name="1 Rectángulo"/>
        <cdr:cNvSpPr/>
      </cdr:nvSpPr>
      <cdr:spPr>
        <a:xfrm xmlns:a="http://schemas.openxmlformats.org/drawingml/2006/main">
          <a:off x="8134240" y="168737"/>
          <a:ext cx="1633094" cy="982222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  <a:ln xmlns:a="http://schemas.openxmlformats.org/drawingml/2006/main">
          <a:solidFill>
            <a:srgbClr val="FFFF00"/>
          </a:solidFill>
          <a:prstDash val="sysDash"/>
        </a:ln>
      </cdr:spPr>
      <cdr:style>
        <a:lnRef xmlns:a="http://schemas.openxmlformats.org/drawingml/2006/main" idx="2">
          <a:schemeClr val="accent3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s-EC" sz="1400" dirty="0">
              <a:solidFill>
                <a:sysClr val="windowText" lastClr="000000"/>
              </a:solidFill>
            </a:rPr>
            <a:t>Promedio</a:t>
          </a:r>
          <a:r>
            <a:rPr lang="es-EC" sz="1400" baseline="0" dirty="0">
              <a:solidFill>
                <a:sysClr val="windowText" lastClr="000000"/>
              </a:solidFill>
            </a:rPr>
            <a:t> ingreso petrolero (2007-2015):  279,52</a:t>
          </a:r>
          <a:endParaRPr lang="es-EC" sz="1400" dirty="0">
            <a:solidFill>
              <a:sysClr val="windowText" lastClr="00000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10841-254A-4A2A-9F65-58F7D149C449}" type="datetimeFigureOut">
              <a:rPr lang="es-EC" smtClean="0"/>
              <a:pPr/>
              <a:t>23/07/2015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C05513-EE06-4ABB-8F23-C26D1CB52CC7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04757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00593">
              <a:defRPr sz="1000"/>
            </a:pPr>
            <a:endParaRPr lang="es-EC" dirty="0">
              <a:solidFill>
                <a:sysClr val="windowText" lastClr="000000"/>
              </a:solidFill>
            </a:endParaRPr>
          </a:p>
        </p:txBody>
      </p:sp>
      <p:sp>
        <p:nvSpPr>
          <p:cNvPr id="5837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ECD3E42-1177-416B-98D2-70A06CF8A652}" type="slidenum">
              <a:rPr lang="es-ES" smtClean="0">
                <a:latin typeface="Arial" pitchFamily="34" charset="0"/>
                <a:ea typeface="ヒラギノ角ゴ Pro W3"/>
                <a:cs typeface="ヒラギノ角ゴ Pro W3"/>
              </a:rPr>
              <a:pPr/>
              <a:t>1</a:t>
            </a:fld>
            <a:endParaRPr lang="es-ES" dirty="0" smtClean="0">
              <a:latin typeface="Arial" pitchFamily="34" charset="0"/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13512238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C" baseline="0" dirty="0" smtClean="0"/>
          </a:p>
        </p:txBody>
      </p:sp>
      <p:sp>
        <p:nvSpPr>
          <p:cNvPr id="5837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ECD3E42-1177-416B-98D2-70A06CF8A652}" type="slidenum">
              <a:rPr lang="es-ES" smtClean="0">
                <a:latin typeface="Arial" pitchFamily="34" charset="0"/>
                <a:ea typeface="ヒラギノ角ゴ Pro W3"/>
                <a:cs typeface="ヒラギノ角ゴ Pro W3"/>
              </a:rPr>
              <a:pPr/>
              <a:t>11</a:t>
            </a:fld>
            <a:endParaRPr lang="es-ES" smtClean="0">
              <a:latin typeface="Arial" pitchFamily="34" charset="0"/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3859879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C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D5CEF3-D60E-4C29-A401-DEB08937D211}" type="slidenum">
              <a:rPr lang="es-EC" smtClean="0"/>
              <a:pPr/>
              <a:t>3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7658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DB05C5-9B3F-45C9-BAE5-37F2E76FFDA8}" type="slidenum">
              <a:rPr lang="es-EC" smtClean="0"/>
              <a:pPr/>
              <a:t>4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54239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DB05C5-9B3F-45C9-BAE5-37F2E76FFDA8}" type="slidenum">
              <a:rPr lang="es-EC" smtClean="0"/>
              <a:pPr/>
              <a:t>5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542397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DB05C5-9B3F-45C9-BAE5-37F2E76FFDA8}" type="slidenum">
              <a:rPr lang="es-EC" smtClean="0"/>
              <a:pPr/>
              <a:t>6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542397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DB05C5-9B3F-45C9-BAE5-37F2E76FFDA8}" type="slidenum">
              <a:rPr lang="es-EC" smtClean="0"/>
              <a:pPr/>
              <a:t>7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542397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488" y="74453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04616">
              <a:defRPr sz="1000"/>
            </a:pPr>
            <a:endParaRPr lang="es-EC" dirty="0">
              <a:solidFill>
                <a:sysClr val="windowText" lastClr="000000"/>
              </a:solidFill>
            </a:endParaRPr>
          </a:p>
        </p:txBody>
      </p:sp>
      <p:sp>
        <p:nvSpPr>
          <p:cNvPr id="5837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ECD3E42-1177-416B-98D2-70A06CF8A652}" type="slidenum">
              <a:rPr lang="es-ES" smtClean="0">
                <a:solidFill>
                  <a:prstClr val="black"/>
                </a:solidFill>
                <a:latin typeface="Arial" pitchFamily="34" charset="0"/>
                <a:ea typeface="ヒラギノ角ゴ Pro W3"/>
                <a:cs typeface="ヒラギノ角ゴ Pro W3"/>
              </a:rPr>
              <a:pPr/>
              <a:t>8</a:t>
            </a:fld>
            <a:endParaRPr lang="es-ES" dirty="0" smtClean="0">
              <a:solidFill>
                <a:prstClr val="black"/>
              </a:solidFill>
              <a:latin typeface="Arial" pitchFamily="34" charset="0"/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13512238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00593">
              <a:defRPr sz="1000"/>
            </a:pPr>
            <a:endParaRPr lang="es-EC" dirty="0">
              <a:solidFill>
                <a:sysClr val="windowText" lastClr="000000"/>
              </a:solidFill>
            </a:endParaRPr>
          </a:p>
        </p:txBody>
      </p:sp>
      <p:sp>
        <p:nvSpPr>
          <p:cNvPr id="5837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ECD3E42-1177-416B-98D2-70A06CF8A652}" type="slidenum">
              <a:rPr lang="es-ES" smtClean="0">
                <a:latin typeface="Arial" pitchFamily="34" charset="0"/>
                <a:ea typeface="ヒラギノ角ゴ Pro W3"/>
                <a:cs typeface="ヒラギノ角ゴ Pro W3"/>
              </a:rPr>
              <a:pPr/>
              <a:t>9</a:t>
            </a:fld>
            <a:endParaRPr lang="es-ES" dirty="0" smtClean="0">
              <a:latin typeface="Arial" pitchFamily="34" charset="0"/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13512238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C" baseline="0" dirty="0" smtClean="0"/>
          </a:p>
        </p:txBody>
      </p:sp>
      <p:sp>
        <p:nvSpPr>
          <p:cNvPr id="5837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ECD3E42-1177-416B-98D2-70A06CF8A652}" type="slidenum">
              <a:rPr lang="es-ES" smtClean="0">
                <a:latin typeface="Arial" pitchFamily="34" charset="0"/>
                <a:ea typeface="ヒラギノ角ゴ Pro W3"/>
                <a:cs typeface="ヒラギノ角ゴ Pro W3"/>
              </a:rPr>
              <a:pPr/>
              <a:t>10</a:t>
            </a:fld>
            <a:endParaRPr lang="es-ES" smtClean="0">
              <a:latin typeface="Arial" pitchFamily="34" charset="0"/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4115968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8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7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5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9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FC740-75D0-4F9E-BD97-A747FAA00B2F}" type="datetime1">
              <a:rPr lang="en-US"/>
              <a:pPr>
                <a:defRPr/>
              </a:pPr>
              <a:t>7/23/2015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0AA2F-45EE-457C-9B50-D4587326430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277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DE982-60AE-43AC-A0B7-263A93EBFFDD}" type="datetime1">
              <a:rPr lang="en-US"/>
              <a:pPr>
                <a:defRPr/>
              </a:pPr>
              <a:t>7/23/2015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358AA-0FAA-47D3-BD2E-A42CEA3EC4E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703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722A9-FC32-4319-8461-3E1F3EB81A2A}" type="datetime1">
              <a:rPr lang="en-US"/>
              <a:pPr>
                <a:defRPr/>
              </a:pPr>
              <a:t>7/23/2015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4FE8A-9EE6-475B-B5B4-C8FC32759BB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80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FE0D8-26AA-4C9C-8F91-6DBB76B7BDF7}" type="datetime1">
              <a:rPr lang="en-US"/>
              <a:pPr>
                <a:defRPr/>
              </a:pPr>
              <a:t>7/23/2015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EABE9-A0C7-4D4A-9A15-457E7D14F27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783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6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fr-FR" dirty="0" smtClean="0"/>
              <a:t>Cliquez pour modifier le style du titre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FA1D8-99A4-486E-99A3-897ABDCC5B87}" type="datetime1">
              <a:rPr lang="en-US"/>
              <a:pPr>
                <a:defRPr/>
              </a:pPr>
              <a:t>7/23/2015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2B18F-942B-4E1F-AB80-94416916A79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837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>
            <a:lvl1pPr>
              <a:defRPr sz="3360"/>
            </a:lvl1pPr>
            <a:lvl2pPr>
              <a:defRPr sz="2880"/>
            </a:lvl2pPr>
            <a:lvl3pPr>
              <a:defRPr sz="2400"/>
            </a:lvl3pPr>
            <a:lvl4pPr>
              <a:defRPr sz="2160"/>
            </a:lvl4pPr>
            <a:lvl5pPr>
              <a:defRPr sz="2160"/>
            </a:lvl5pPr>
            <a:lvl6pPr>
              <a:defRPr sz="2160"/>
            </a:lvl6pPr>
            <a:lvl7pPr>
              <a:defRPr sz="2160"/>
            </a:lvl7pPr>
            <a:lvl8pPr>
              <a:defRPr sz="2160"/>
            </a:lvl8pPr>
            <a:lvl9pPr>
              <a:defRPr sz="216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</p:spPr>
        <p:txBody>
          <a:bodyPr/>
          <a:lstStyle>
            <a:lvl1pPr>
              <a:defRPr sz="3360"/>
            </a:lvl1pPr>
            <a:lvl2pPr>
              <a:defRPr sz="2880"/>
            </a:lvl2pPr>
            <a:lvl3pPr>
              <a:defRPr sz="2400"/>
            </a:lvl3pPr>
            <a:lvl4pPr>
              <a:defRPr sz="2160"/>
            </a:lvl4pPr>
            <a:lvl5pPr>
              <a:defRPr sz="2160"/>
            </a:lvl5pPr>
            <a:lvl6pPr>
              <a:defRPr sz="2160"/>
            </a:lvl6pPr>
            <a:lvl7pPr>
              <a:defRPr sz="2160"/>
            </a:lvl7pPr>
            <a:lvl8pPr>
              <a:defRPr sz="2160"/>
            </a:lvl8pPr>
            <a:lvl9pPr>
              <a:defRPr sz="216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66838-00BD-40D5-B62B-5618508B6ABB}" type="datetime1">
              <a:rPr lang="en-US"/>
              <a:pPr>
                <a:defRPr/>
              </a:pPr>
              <a:t>7/23/2015</a:t>
            </a:fld>
            <a:endParaRPr lang="en-US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BB801-209E-49BA-B192-9B9BBDA662B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875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2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880"/>
            </a:lvl1pPr>
            <a:lvl2pPr>
              <a:defRPr sz="2400"/>
            </a:lvl2pPr>
            <a:lvl3pPr>
              <a:defRPr sz="2160"/>
            </a:lvl3pPr>
            <a:lvl4pPr>
              <a:defRPr sz="1920"/>
            </a:lvl4pPr>
            <a:lvl5pPr>
              <a:defRPr sz="1920"/>
            </a:lvl5pPr>
            <a:lvl6pPr>
              <a:defRPr sz="1920"/>
            </a:lvl6pPr>
            <a:lvl7pPr>
              <a:defRPr sz="1920"/>
            </a:lvl7pPr>
            <a:lvl8pPr>
              <a:defRPr sz="1920"/>
            </a:lvl8pPr>
            <a:lvl9pPr>
              <a:defRPr sz="192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9" y="1535114"/>
            <a:ext cx="5389033" cy="639762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880"/>
            </a:lvl1pPr>
            <a:lvl2pPr>
              <a:defRPr sz="2400"/>
            </a:lvl2pPr>
            <a:lvl3pPr>
              <a:defRPr sz="2160"/>
            </a:lvl3pPr>
            <a:lvl4pPr>
              <a:defRPr sz="1920"/>
            </a:lvl4pPr>
            <a:lvl5pPr>
              <a:defRPr sz="1920"/>
            </a:lvl5pPr>
            <a:lvl6pPr>
              <a:defRPr sz="1920"/>
            </a:lvl6pPr>
            <a:lvl7pPr>
              <a:defRPr sz="1920"/>
            </a:lvl7pPr>
            <a:lvl8pPr>
              <a:defRPr sz="1920"/>
            </a:lvl8pPr>
            <a:lvl9pPr>
              <a:defRPr sz="192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B0683-0314-4C68-8C98-769326EA6757}" type="datetime1">
              <a:rPr lang="en-US"/>
              <a:pPr>
                <a:defRPr/>
              </a:pPr>
              <a:t>7/23/2015</a:t>
            </a:fld>
            <a:endParaRPr lang="en-US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E86A7-A220-4E11-B4BD-B3886D771D8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994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Cliquez pour modifier le style du titre</a:t>
            </a:r>
            <a:endParaRPr lang="en-US" dirty="0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DA5EE-CF4D-449C-95C1-FCB7480513D6}" type="datetime1">
              <a:rPr lang="en-US"/>
              <a:pPr>
                <a:defRPr/>
              </a:pPr>
              <a:t>7/23/2015</a:t>
            </a:fld>
            <a:endParaRPr lang="en-US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623E5-6762-45F0-B08D-ACE82B5C651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873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E18BE-088A-4FCD-9340-5FF06A130AD8}" type="datetime1">
              <a:rPr lang="en-US"/>
              <a:pPr>
                <a:defRPr/>
              </a:pPr>
              <a:t>7/23/2015</a:t>
            </a:fld>
            <a:endParaRPr lang="en-US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602E6-2DF2-4447-BE9E-6EDC7EE4C52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432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2" y="273051"/>
            <a:ext cx="4011084" cy="116205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2" y="1435101"/>
            <a:ext cx="4011084" cy="4691063"/>
          </a:xfrm>
        </p:spPr>
        <p:txBody>
          <a:bodyPr/>
          <a:lstStyle>
            <a:lvl1pPr marL="0" indent="0">
              <a:buNone/>
              <a:defRPr sz="1680"/>
            </a:lvl1pPr>
            <a:lvl2pPr marL="548640" indent="0">
              <a:buNone/>
              <a:defRPr sz="1440"/>
            </a:lvl2pPr>
            <a:lvl3pPr marL="1097280" indent="0">
              <a:buNone/>
              <a:defRPr sz="1200"/>
            </a:lvl3pPr>
            <a:lvl4pPr marL="1645920" indent="0">
              <a:buNone/>
              <a:defRPr sz="1080"/>
            </a:lvl4pPr>
            <a:lvl5pPr marL="2194560" indent="0">
              <a:buNone/>
              <a:defRPr sz="1080"/>
            </a:lvl5pPr>
            <a:lvl6pPr marL="2743200" indent="0">
              <a:buNone/>
              <a:defRPr sz="1080"/>
            </a:lvl6pPr>
            <a:lvl7pPr marL="3291840" indent="0">
              <a:buNone/>
              <a:defRPr sz="1080"/>
            </a:lvl7pPr>
            <a:lvl8pPr marL="3840480" indent="0">
              <a:buNone/>
              <a:defRPr sz="1080"/>
            </a:lvl8pPr>
            <a:lvl9pPr marL="4389120" indent="0">
              <a:buNone/>
              <a:defRPr sz="108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DBE48-1C99-4E5E-BBEB-E0B337D1AD63}" type="datetime1">
              <a:rPr lang="en-US"/>
              <a:pPr>
                <a:defRPr/>
              </a:pPr>
              <a:t>7/23/2015</a:t>
            </a:fld>
            <a:endParaRPr lang="en-US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D6F7B-38CC-4554-B785-6E1F33031DE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867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680"/>
            </a:lvl1pPr>
            <a:lvl2pPr marL="548640" indent="0">
              <a:buNone/>
              <a:defRPr sz="1440"/>
            </a:lvl2pPr>
            <a:lvl3pPr marL="1097280" indent="0">
              <a:buNone/>
              <a:defRPr sz="1200"/>
            </a:lvl3pPr>
            <a:lvl4pPr marL="1645920" indent="0">
              <a:buNone/>
              <a:defRPr sz="1080"/>
            </a:lvl4pPr>
            <a:lvl5pPr marL="2194560" indent="0">
              <a:buNone/>
              <a:defRPr sz="1080"/>
            </a:lvl5pPr>
            <a:lvl6pPr marL="2743200" indent="0">
              <a:buNone/>
              <a:defRPr sz="1080"/>
            </a:lvl6pPr>
            <a:lvl7pPr marL="3291840" indent="0">
              <a:buNone/>
              <a:defRPr sz="1080"/>
            </a:lvl7pPr>
            <a:lvl8pPr marL="3840480" indent="0">
              <a:buNone/>
              <a:defRPr sz="1080"/>
            </a:lvl8pPr>
            <a:lvl9pPr marL="4389120" indent="0">
              <a:buNone/>
              <a:defRPr sz="108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A8D40-F57F-4122-B517-68BE65D44F5F}" type="datetime1">
              <a:rPr lang="en-US"/>
              <a:pPr>
                <a:defRPr/>
              </a:pPr>
              <a:t>7/23/2015</a:t>
            </a:fld>
            <a:endParaRPr lang="en-US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915AE2-A43F-4D33-89BB-918F81D1B02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58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609600" y="274320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09600" y="6356986"/>
            <a:ext cx="2844800" cy="36385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40">
                <a:solidFill>
                  <a:srgbClr val="898989"/>
                </a:solidFill>
                <a:latin typeface="Calibri" charset="0"/>
                <a:ea typeface="ヒラギノ角ゴ Pro W3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B3BC62-DB46-4B79-8931-2E0C4BF0E724}" type="datetime1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7/23/2015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65600" y="6356986"/>
            <a:ext cx="3860800" cy="36385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40">
                <a:solidFill>
                  <a:srgbClr val="898989"/>
                </a:solidFill>
                <a:latin typeface="Calibri" charset="0"/>
                <a:ea typeface="ヒラギノ角ゴ Pro W3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_tradnl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37600" y="6356986"/>
            <a:ext cx="2844800" cy="36385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40">
                <a:solidFill>
                  <a:srgbClr val="898989"/>
                </a:solidFill>
                <a:latin typeface="Calibri" charset="0"/>
                <a:ea typeface="ヒラギノ角ゴ Pro W3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DB709C-822F-424A-A781-DD140777B9F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028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280" kern="1200">
          <a:solidFill>
            <a:schemeClr val="tx2"/>
          </a:solidFill>
          <a:latin typeface="Calibri"/>
          <a:ea typeface="MS PGothic" pitchFamily="34" charset="-128"/>
          <a:cs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280">
          <a:solidFill>
            <a:schemeClr val="tx2"/>
          </a:solidFill>
          <a:latin typeface="Calibri" charset="0"/>
          <a:ea typeface="MS PGothic" pitchFamily="34" charset="-128"/>
          <a:cs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280">
          <a:solidFill>
            <a:schemeClr val="tx2"/>
          </a:solidFill>
          <a:latin typeface="Calibri" charset="0"/>
          <a:ea typeface="MS PGothic" pitchFamily="34" charset="-128"/>
          <a:cs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280">
          <a:solidFill>
            <a:schemeClr val="tx2"/>
          </a:solidFill>
          <a:latin typeface="Calibri" charset="0"/>
          <a:ea typeface="MS PGothic" pitchFamily="34" charset="-128"/>
          <a:cs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280">
          <a:solidFill>
            <a:schemeClr val="tx2"/>
          </a:solidFill>
          <a:latin typeface="Calibri" charset="0"/>
          <a:ea typeface="MS PGothic" pitchFamily="34" charset="-128"/>
          <a:cs typeface="Gill Sans" charset="0"/>
        </a:defRPr>
      </a:lvl5pPr>
      <a:lvl6pPr marL="548640" algn="ctr" rtl="0" fontAlgn="base">
        <a:spcBef>
          <a:spcPct val="0"/>
        </a:spcBef>
        <a:spcAft>
          <a:spcPct val="0"/>
        </a:spcAft>
        <a:defRPr sz="5280">
          <a:solidFill>
            <a:schemeClr val="tx1"/>
          </a:solidFill>
          <a:latin typeface="Calibri" charset="0"/>
        </a:defRPr>
      </a:lvl6pPr>
      <a:lvl7pPr marL="1097280" algn="ctr" rtl="0" fontAlgn="base">
        <a:spcBef>
          <a:spcPct val="0"/>
        </a:spcBef>
        <a:spcAft>
          <a:spcPct val="0"/>
        </a:spcAft>
        <a:defRPr sz="5280">
          <a:solidFill>
            <a:schemeClr val="tx1"/>
          </a:solidFill>
          <a:latin typeface="Calibri" charset="0"/>
        </a:defRPr>
      </a:lvl7pPr>
      <a:lvl8pPr marL="1645920" algn="ctr" rtl="0" fontAlgn="base">
        <a:spcBef>
          <a:spcPct val="0"/>
        </a:spcBef>
        <a:spcAft>
          <a:spcPct val="0"/>
        </a:spcAft>
        <a:defRPr sz="5280">
          <a:solidFill>
            <a:schemeClr val="tx1"/>
          </a:solidFill>
          <a:latin typeface="Calibri" charset="0"/>
        </a:defRPr>
      </a:lvl8pPr>
      <a:lvl9pPr marL="2194560" algn="ctr" rtl="0" fontAlgn="base">
        <a:spcBef>
          <a:spcPct val="0"/>
        </a:spcBef>
        <a:spcAft>
          <a:spcPct val="0"/>
        </a:spcAft>
        <a:defRPr sz="5280">
          <a:solidFill>
            <a:schemeClr val="tx1"/>
          </a:solidFill>
          <a:latin typeface="Calibri" charset="0"/>
        </a:defRPr>
      </a:lvl9pPr>
    </p:titleStyle>
    <p:bodyStyle>
      <a:lvl1pPr marL="411480" indent="-41148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840" kern="1200">
          <a:solidFill>
            <a:srgbClr val="7F7F7F"/>
          </a:solidFill>
          <a:latin typeface="Calibri"/>
          <a:ea typeface="MS PGothic" pitchFamily="34" charset="-128"/>
          <a:cs typeface="Gill Sans"/>
        </a:defRPr>
      </a:lvl1pPr>
      <a:lvl2pPr marL="89154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3360" kern="1200">
          <a:solidFill>
            <a:srgbClr val="7F7F7F"/>
          </a:solidFill>
          <a:latin typeface="Calibri"/>
          <a:ea typeface="MS PGothic" pitchFamily="34" charset="-128"/>
          <a:cs typeface="Gill Sans"/>
        </a:defRPr>
      </a:lvl2pPr>
      <a:lvl3pPr marL="1371600" indent="-27432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80" kern="1200">
          <a:solidFill>
            <a:srgbClr val="7F7F7F"/>
          </a:solidFill>
          <a:latin typeface="Calibri"/>
          <a:ea typeface="MS PGothic" pitchFamily="34" charset="-128"/>
          <a:cs typeface="Gill Sans"/>
        </a:defRPr>
      </a:lvl3pPr>
      <a:lvl4pPr marL="1920240" indent="-27432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400" kern="1200">
          <a:solidFill>
            <a:srgbClr val="7F7F7F"/>
          </a:solidFill>
          <a:latin typeface="Calibri"/>
          <a:ea typeface="MS PGothic" pitchFamily="34" charset="-128"/>
          <a:cs typeface="Gill Sans"/>
        </a:defRPr>
      </a:lvl4pPr>
      <a:lvl5pPr marL="2468880" indent="-27432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400" kern="1200">
          <a:solidFill>
            <a:srgbClr val="7F7F7F"/>
          </a:solidFill>
          <a:latin typeface="Calibri"/>
          <a:ea typeface="MS PGothic" pitchFamily="34" charset="-128"/>
          <a:cs typeface="Gill Sans"/>
        </a:defRPr>
      </a:lvl5pPr>
      <a:lvl6pPr marL="301752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 bwMode="auto">
          <a:xfrm>
            <a:off x="0" y="0"/>
            <a:ext cx="12192000" cy="663893"/>
          </a:xfrm>
          <a:prstGeom prst="rect">
            <a:avLst/>
          </a:prstGeom>
          <a:solidFill>
            <a:srgbClr val="004B96"/>
          </a:solidFill>
          <a:ln w="25400" cap="flat" cmpd="sng" algn="ctr">
            <a:solidFill>
              <a:schemeClr val="accent1">
                <a:shade val="50000"/>
              </a:schemeClr>
            </a:solidFill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226" tIns="58613" rIns="117226" bIns="58613" anchor="ctr"/>
          <a:lstStyle/>
          <a:p>
            <a:pPr algn="ctr" eaLnBrk="0" hangingPunct="0">
              <a:defRPr/>
            </a:pPr>
            <a:r>
              <a:rPr lang="es-EC" sz="2100" dirty="0">
                <a:cs typeface="Arial" pitchFamily="34" charset="0"/>
              </a:rPr>
              <a:t>En el 2014</a:t>
            </a:r>
            <a:r>
              <a:rPr lang="es-EC" sz="2100" dirty="0" smtClean="0">
                <a:cs typeface="Arial" pitchFamily="34" charset="0"/>
              </a:rPr>
              <a:t>, la presión tributaria (ingreso tributarios como % del PIB) en Ecuador fue equivalente al 14,4%, inferior al promedio regional que alcanzó el 15%. </a:t>
            </a:r>
            <a:endParaRPr lang="es-EC" sz="2100" dirty="0">
              <a:latin typeface="+mj-lt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782" y="1760494"/>
            <a:ext cx="10354433" cy="4629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3166281" y="854923"/>
            <a:ext cx="59913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b="1" dirty="0" smtClean="0"/>
              <a:t>Presión Tributaria</a:t>
            </a:r>
          </a:p>
          <a:p>
            <a:r>
              <a:rPr lang="es-EC" b="1" dirty="0" smtClean="0"/>
              <a:t>Ingresos Tributarios del Gobierno Central como % del PIB</a:t>
            </a:r>
            <a:endParaRPr lang="es-EC" b="1" dirty="0"/>
          </a:p>
        </p:txBody>
      </p:sp>
      <p:sp>
        <p:nvSpPr>
          <p:cNvPr id="7" name="CuadroTexto 18"/>
          <p:cNvSpPr txBox="1">
            <a:spLocks noChangeArrowheads="1"/>
          </p:cNvSpPr>
          <p:nvPr/>
        </p:nvSpPr>
        <p:spPr bwMode="auto">
          <a:xfrm>
            <a:off x="0" y="6131182"/>
            <a:ext cx="12192000" cy="518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7226" tIns="58613" rIns="117226" bIns="58613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C" sz="1300" b="1" dirty="0">
                <a:solidFill>
                  <a:prstClr val="black"/>
                </a:solidFill>
              </a:rPr>
              <a:t>Fuente: </a:t>
            </a:r>
            <a:r>
              <a:rPr lang="es-EC" sz="1300" dirty="0">
                <a:solidFill>
                  <a:prstClr val="black"/>
                </a:solidFill>
              </a:rPr>
              <a:t>CEPAL. Ecuador: BCE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s-EC" sz="13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90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9048463" y="866216"/>
            <a:ext cx="2845325" cy="480943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6" name="Título 1"/>
          <p:cNvSpPr txBox="1">
            <a:spLocks/>
          </p:cNvSpPr>
          <p:nvPr/>
        </p:nvSpPr>
        <p:spPr bwMode="auto">
          <a:xfrm>
            <a:off x="0" y="0"/>
            <a:ext cx="12192000" cy="866216"/>
          </a:xfrm>
          <a:prstGeom prst="rect">
            <a:avLst/>
          </a:prstGeom>
          <a:solidFill>
            <a:srgbClr val="004B96"/>
          </a:solidFill>
          <a:ln w="25400" cap="flat" cmpd="sng" algn="ctr">
            <a:solidFill>
              <a:schemeClr val="accent1">
                <a:shade val="50000"/>
              </a:schemeClr>
            </a:solidFill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226" tIns="58613" rIns="117226" bIns="58613" anchor="ctr"/>
          <a:lstStyle/>
          <a:p>
            <a:pPr algn="ctr" eaLnBrk="0" hangingPunct="0">
              <a:defRPr/>
            </a:pPr>
            <a:r>
              <a:rPr lang="es-ES_tradnl" sz="2600" dirty="0">
                <a:latin typeface="+mj-lt"/>
                <a:cs typeface="Arial" pitchFamily="34" charset="0"/>
              </a:rPr>
              <a:t>Durante el periodo de la Revolución Ciudadana, se registran los niveles de deuda externa pública más bajos desde el retorno a la democracia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431371" y="6021289"/>
            <a:ext cx="11329259" cy="349203"/>
          </a:xfrm>
          <a:prstGeom prst="rect">
            <a:avLst/>
          </a:prstGeom>
          <a:noFill/>
        </p:spPr>
        <p:txBody>
          <a:bodyPr wrap="square" lIns="117226" tIns="58613" rIns="117226" bIns="58613" rtlCol="0">
            <a:spAutoFit/>
          </a:bodyPr>
          <a:lstStyle/>
          <a:p>
            <a:r>
              <a:rPr lang="es-EC" sz="1500" dirty="0">
                <a:latin typeface="+mj-lt"/>
              </a:rPr>
              <a:t>Fuente: Ministerio de Finanzas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4356007" y="1072944"/>
            <a:ext cx="3840427" cy="672369"/>
          </a:xfrm>
          <a:prstGeom prst="rect">
            <a:avLst/>
          </a:prstGeom>
          <a:noFill/>
        </p:spPr>
        <p:txBody>
          <a:bodyPr wrap="square" lIns="117226" tIns="58613" rIns="117226" bIns="58613" rtlCol="0">
            <a:spAutoFit/>
          </a:bodyPr>
          <a:lstStyle/>
          <a:p>
            <a:pPr algn="ctr"/>
            <a:r>
              <a:rPr lang="es-EC" b="1" dirty="0"/>
              <a:t>Deuda externa pública</a:t>
            </a:r>
          </a:p>
          <a:p>
            <a:pPr algn="ctr"/>
            <a:r>
              <a:rPr lang="es-EC" dirty="0"/>
              <a:t>% del PIB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13" y="1700808"/>
            <a:ext cx="11952651" cy="3974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547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uadroTexto"/>
          <p:cNvSpPr txBox="1"/>
          <p:nvPr/>
        </p:nvSpPr>
        <p:spPr>
          <a:xfrm>
            <a:off x="431369" y="6195890"/>
            <a:ext cx="11329259" cy="349203"/>
          </a:xfrm>
          <a:prstGeom prst="rect">
            <a:avLst/>
          </a:prstGeom>
          <a:noFill/>
        </p:spPr>
        <p:txBody>
          <a:bodyPr wrap="square" lIns="117226" tIns="58613" rIns="117226" bIns="58613" rtlCol="0">
            <a:spAutoFit/>
          </a:bodyPr>
          <a:lstStyle/>
          <a:p>
            <a:r>
              <a:rPr lang="es-EC" sz="1500" dirty="0">
                <a:latin typeface="+mj-lt"/>
              </a:rPr>
              <a:t>Fuente: Ministerio de Finanzas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 bwMode="auto">
          <a:xfrm>
            <a:off x="0" y="0"/>
            <a:ext cx="12192000" cy="955343"/>
          </a:xfrm>
          <a:prstGeom prst="rect">
            <a:avLst/>
          </a:prstGeom>
          <a:solidFill>
            <a:srgbClr val="004B96"/>
          </a:solidFill>
          <a:ln w="25400" cap="flat" cmpd="sng" algn="ctr">
            <a:solidFill>
              <a:schemeClr val="accent1">
                <a:shade val="50000"/>
              </a:schemeClr>
            </a:solidFill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226" tIns="58613" rIns="117226" bIns="58613" anchor="ctr"/>
          <a:lstStyle/>
          <a:p>
            <a:pPr algn="just"/>
            <a:r>
              <a:rPr lang="es-EC" sz="2200" dirty="0" smtClean="0"/>
              <a:t>La deuda total (externa e interna) es baja respecto a periodos de gobierno anteriores.   Esto se traduce en un mayor margen de acción para destinar recursos al mejoramiento de la calidad de vida de la población ecuatoriana.</a:t>
            </a:r>
            <a:endParaRPr lang="es-EC" sz="2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478" y="970391"/>
            <a:ext cx="11624150" cy="52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150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906225"/>
              </p:ext>
            </p:extLst>
          </p:nvPr>
        </p:nvGraphicFramePr>
        <p:xfrm>
          <a:off x="1459523" y="5625758"/>
          <a:ext cx="8452338" cy="1771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52338"/>
              </a:tblGrid>
              <a:tr h="169741">
                <a:tc>
                  <a:txBody>
                    <a:bodyPr/>
                    <a:lstStyle/>
                    <a:p>
                      <a:pPr marL="0" marR="0" indent="0" algn="l" defTabSz="109728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C" sz="1100" u="none" strike="noStrike" dirty="0">
                          <a:effectLst/>
                        </a:rPr>
                        <a:t>FUENTE: Centro Interamericano de Administraciones Tributarias. </a:t>
                      </a:r>
                      <a:r>
                        <a:rPr lang="es-EC" sz="1100" b="0" dirty="0" smtClean="0"/>
                        <a:t>Histórico de Alícuotas de los Impuestos sobre el Valor Agregado (IVA)</a:t>
                      </a:r>
                      <a:r>
                        <a:rPr lang="es-EC" sz="1100" u="none" strike="noStrike" dirty="0" smtClean="0">
                          <a:effectLst/>
                        </a:rPr>
                        <a:t>.</a:t>
                      </a:r>
                      <a:endParaRPr lang="es-EC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3166281" y="549786"/>
            <a:ext cx="5991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b="1" dirty="0" smtClean="0"/>
              <a:t>Gráfico Comparativo Tasas IVA en Países de la Región</a:t>
            </a:r>
            <a:endParaRPr lang="es-EC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88" y="1187356"/>
            <a:ext cx="11087360" cy="4359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759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" y="6211670"/>
            <a:ext cx="26940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1200" b="1" dirty="0" smtClean="0"/>
              <a:t>Fuente:</a:t>
            </a:r>
            <a:r>
              <a:rPr lang="es-EC" sz="1200" dirty="0" smtClean="0"/>
              <a:t> SRI, 12-enero-2015</a:t>
            </a:r>
          </a:p>
          <a:p>
            <a:r>
              <a:rPr lang="es-EC" sz="1200" dirty="0" smtClean="0"/>
              <a:t>Nota: No incluyen ingresos arancelarios;</a:t>
            </a:r>
          </a:p>
          <a:p>
            <a:r>
              <a:rPr lang="es-EC" sz="1200" dirty="0" smtClean="0"/>
              <a:t>2015 proyección (p)</a:t>
            </a:r>
            <a:endParaRPr lang="es-EC" sz="1200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0" y="136478"/>
            <a:ext cx="12192000" cy="1149382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C" sz="3200" b="1" dirty="0" smtClean="0">
                <a:latin typeface="+mj-lt"/>
                <a:ea typeface="+mj-ea"/>
                <a:cs typeface="+mj-cs"/>
              </a:rPr>
              <a:t>SRI – Recaudación y Contribución Tributaria Anual</a:t>
            </a:r>
            <a:r>
              <a:rPr kumimoji="0" lang="es-EC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C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EC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2000 – 2015 </a:t>
            </a:r>
            <a:endParaRPr kumimoji="0" lang="es-EC" sz="3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2 Gráfico"/>
          <p:cNvGraphicFramePr/>
          <p:nvPr/>
        </p:nvGraphicFramePr>
        <p:xfrm>
          <a:off x="285710" y="857232"/>
          <a:ext cx="11620581" cy="550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0409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CuadroTexto"/>
          <p:cNvSpPr txBox="1"/>
          <p:nvPr/>
        </p:nvSpPr>
        <p:spPr>
          <a:xfrm>
            <a:off x="3997500" y="1010227"/>
            <a:ext cx="396044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C" dirty="0">
                <a:solidFill>
                  <a:prstClr val="black"/>
                </a:solidFill>
                <a:latin typeface="+mj-lt"/>
                <a:ea typeface="ヒラギノ角ゴ Pro W3"/>
              </a:rPr>
              <a:t>Ingresos del Gobierno Central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C" sz="1400" dirty="0">
                <a:solidFill>
                  <a:prstClr val="black"/>
                </a:solidFill>
                <a:latin typeface="+mj-lt"/>
                <a:ea typeface="ヒラギノ角ゴ Pro W3"/>
              </a:rPr>
              <a:t>1971 - 2015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C" sz="1400" dirty="0">
                <a:solidFill>
                  <a:prstClr val="black"/>
                </a:solidFill>
                <a:latin typeface="+mj-lt"/>
                <a:ea typeface="ヒラギノ角ゴ Pro W3"/>
              </a:rPr>
              <a:t>Año base: 2014=100</a:t>
            </a:r>
          </a:p>
        </p:txBody>
      </p:sp>
      <p:graphicFrame>
        <p:nvGraphicFramePr>
          <p:cNvPr id="6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347145"/>
              </p:ext>
            </p:extLst>
          </p:nvPr>
        </p:nvGraphicFramePr>
        <p:xfrm>
          <a:off x="782386" y="1750718"/>
          <a:ext cx="10326892" cy="38175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2 Rectángulo"/>
          <p:cNvSpPr/>
          <p:nvPr/>
        </p:nvSpPr>
        <p:spPr>
          <a:xfrm>
            <a:off x="1405720" y="219170"/>
            <a:ext cx="9144000" cy="665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ts val="2240"/>
              </a:lnSpc>
            </a:pPr>
            <a:r>
              <a:rPr lang="es-EC" sz="2400" b="1" dirty="0">
                <a:solidFill>
                  <a:srgbClr val="404040"/>
                </a:solidFill>
                <a:latin typeface="+mj-lt"/>
                <a:cs typeface="Arial Narrow"/>
              </a:rPr>
              <a:t>El éxito del país </a:t>
            </a:r>
            <a:r>
              <a:rPr lang="es-EC" sz="2400" b="1" dirty="0" smtClean="0">
                <a:solidFill>
                  <a:srgbClr val="404040"/>
                </a:solidFill>
                <a:latin typeface="+mj-lt"/>
                <a:cs typeface="Arial Narrow"/>
              </a:rPr>
              <a:t>no </a:t>
            </a:r>
            <a:r>
              <a:rPr lang="es-EC" sz="2400" b="1" dirty="0">
                <a:solidFill>
                  <a:srgbClr val="404040"/>
                </a:solidFill>
                <a:latin typeface="+mj-lt"/>
                <a:cs typeface="Arial Narrow"/>
              </a:rPr>
              <a:t>depende de factores </a:t>
            </a:r>
            <a:r>
              <a:rPr lang="es-EC" sz="2400" b="1" dirty="0" smtClean="0">
                <a:solidFill>
                  <a:srgbClr val="404040"/>
                </a:solidFill>
                <a:latin typeface="+mj-lt"/>
                <a:cs typeface="Arial Narrow"/>
              </a:rPr>
              <a:t>externos sino </a:t>
            </a:r>
            <a:r>
              <a:rPr lang="es-EC" sz="2400" b="1" dirty="0">
                <a:solidFill>
                  <a:srgbClr val="404040"/>
                </a:solidFill>
                <a:latin typeface="+mj-lt"/>
                <a:cs typeface="Arial Narrow"/>
              </a:rPr>
              <a:t>de l</a:t>
            </a:r>
            <a:r>
              <a:rPr lang="es-EC" sz="2400" b="1" dirty="0" smtClean="0">
                <a:solidFill>
                  <a:srgbClr val="404040"/>
                </a:solidFill>
                <a:latin typeface="+mj-lt"/>
                <a:cs typeface="Arial Narrow"/>
              </a:rPr>
              <a:t>a dinámica económica </a:t>
            </a:r>
            <a:r>
              <a:rPr lang="es-EC" sz="2400" b="1" dirty="0">
                <a:solidFill>
                  <a:srgbClr val="404040"/>
                </a:solidFill>
                <a:latin typeface="+mj-lt"/>
                <a:cs typeface="Arial Narrow"/>
              </a:rPr>
              <a:t>y </a:t>
            </a:r>
            <a:r>
              <a:rPr lang="es-EC" sz="2400" b="1" dirty="0" smtClean="0">
                <a:solidFill>
                  <a:srgbClr val="404040"/>
                </a:solidFill>
                <a:latin typeface="+mj-lt"/>
                <a:cs typeface="Arial Narrow"/>
              </a:rPr>
              <a:t>la correcta </a:t>
            </a:r>
            <a:r>
              <a:rPr lang="es-EC" sz="2400" b="1" dirty="0">
                <a:solidFill>
                  <a:srgbClr val="404040"/>
                </a:solidFill>
                <a:latin typeface="+mj-lt"/>
                <a:cs typeface="Arial Narrow"/>
              </a:rPr>
              <a:t>aplicación de políticas</a:t>
            </a:r>
          </a:p>
        </p:txBody>
      </p:sp>
      <p:sp>
        <p:nvSpPr>
          <p:cNvPr id="8" name="5 CuadroTexto"/>
          <p:cNvSpPr txBox="1"/>
          <p:nvPr/>
        </p:nvSpPr>
        <p:spPr>
          <a:xfrm>
            <a:off x="782385" y="5676393"/>
            <a:ext cx="7214066" cy="64547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>
              <a:lnSpc>
                <a:spcPts val="2240"/>
              </a:lnSpc>
              <a:buFont typeface="Arial" pitchFamily="34" charset="0"/>
              <a:buChar char="•"/>
            </a:pPr>
            <a:r>
              <a:rPr lang="es-EC" sz="1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  <a:cs typeface="Arial Narrow"/>
              </a:rPr>
              <a:t> La principal fuente de ingresos para el Estado son los impuestos, no el petróleo</a:t>
            </a:r>
          </a:p>
          <a:p>
            <a:pPr>
              <a:lnSpc>
                <a:spcPts val="2240"/>
              </a:lnSpc>
              <a:buFont typeface="Arial" pitchFamily="34" charset="0"/>
              <a:buChar char="•"/>
            </a:pPr>
            <a:r>
              <a:rPr lang="es-EC" sz="1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  <a:cs typeface="Arial Narrow"/>
              </a:rPr>
              <a:t> Menor dependencia de los ingresos petroleros en el Presupuesto</a:t>
            </a:r>
            <a:endParaRPr lang="es-EC" sz="1400" b="1" dirty="0">
              <a:solidFill>
                <a:prstClr val="black">
                  <a:lumMod val="75000"/>
                  <a:lumOff val="25000"/>
                </a:prstClr>
              </a:solidFill>
              <a:latin typeface="+mj-lt"/>
              <a:cs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232453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 bwMode="auto">
          <a:xfrm>
            <a:off x="146196" y="1006658"/>
            <a:ext cx="11899608" cy="577484"/>
          </a:xfrm>
          <a:prstGeom prst="rect">
            <a:avLst/>
          </a:prstGeom>
          <a:noFill/>
          <a:ln w="254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s-ES_tradnl" b="1" dirty="0" smtClean="0">
                <a:solidFill>
                  <a:srgbClr val="404040"/>
                </a:solidFill>
                <a:cs typeface="Arial" pitchFamily="34" charset="0"/>
              </a:rPr>
              <a:t>Gasto Corriente del Gobierno Central en América latina y el Caribe</a:t>
            </a:r>
          </a:p>
          <a:p>
            <a:pPr algn="ctr" eaLnBrk="0" hangingPunct="0">
              <a:defRPr/>
            </a:pPr>
            <a:r>
              <a:rPr lang="es-ES_tradnl" b="1" dirty="0" smtClean="0">
                <a:solidFill>
                  <a:srgbClr val="404040"/>
                </a:solidFill>
                <a:cs typeface="Arial" pitchFamily="34" charset="0"/>
              </a:rPr>
              <a:t>(% PIB)</a:t>
            </a:r>
          </a:p>
          <a:p>
            <a:pPr algn="ctr" eaLnBrk="0" hangingPunct="0">
              <a:defRPr/>
            </a:pPr>
            <a:r>
              <a:rPr lang="es-ES_tradnl" b="1" dirty="0" smtClean="0">
                <a:solidFill>
                  <a:srgbClr val="404040"/>
                </a:solidFill>
                <a:cs typeface="Arial" pitchFamily="34" charset="0"/>
              </a:rPr>
              <a:t>2014</a:t>
            </a:r>
            <a:endParaRPr lang="es-ES_tradnl" b="1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9" name="6 CuadroTexto"/>
          <p:cNvSpPr txBox="1"/>
          <p:nvPr/>
        </p:nvSpPr>
        <p:spPr>
          <a:xfrm>
            <a:off x="1930400" y="6096000"/>
            <a:ext cx="8774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smtClean="0">
                <a:solidFill>
                  <a:prstClr val="black"/>
                </a:solidFill>
              </a:rPr>
              <a:t>Fuente: CEPAL</a:t>
            </a:r>
          </a:p>
          <a:p>
            <a:r>
              <a:rPr lang="es-ES" sz="1000" dirty="0" smtClean="0">
                <a:solidFill>
                  <a:prstClr val="black"/>
                </a:solidFill>
              </a:rPr>
              <a:t>Nota: (1) Ecuador: BCE. Se utiliza la información del Gobierno General. El promedio de AL es una media simple entre los países.</a:t>
            </a:r>
            <a:endParaRPr lang="es-ES" sz="1000" dirty="0">
              <a:solidFill>
                <a:prstClr val="black"/>
              </a:solidFill>
            </a:endParaRPr>
          </a:p>
        </p:txBody>
      </p:sp>
      <p:graphicFrame>
        <p:nvGraphicFramePr>
          <p:cNvPr id="12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1565867"/>
              </p:ext>
            </p:extLst>
          </p:nvPr>
        </p:nvGraphicFramePr>
        <p:xfrm>
          <a:off x="1228300" y="1719619"/>
          <a:ext cx="9476212" cy="38486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1 Elipse"/>
          <p:cNvSpPr/>
          <p:nvPr/>
        </p:nvSpPr>
        <p:spPr>
          <a:xfrm>
            <a:off x="6946710" y="2620271"/>
            <a:ext cx="538144" cy="260682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C" sz="1100">
              <a:ln>
                <a:solidFill>
                  <a:schemeClr val="accent3"/>
                </a:solidFill>
              </a:ln>
              <a:noFill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 bwMode="auto">
          <a:xfrm>
            <a:off x="0" y="0"/>
            <a:ext cx="12192000" cy="663893"/>
          </a:xfrm>
          <a:prstGeom prst="rect">
            <a:avLst/>
          </a:prstGeom>
          <a:solidFill>
            <a:srgbClr val="004B96"/>
          </a:solidFill>
          <a:ln w="25400" cap="flat" cmpd="sng" algn="ctr">
            <a:solidFill>
              <a:schemeClr val="accent1">
                <a:shade val="50000"/>
              </a:schemeClr>
            </a:solidFill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226" tIns="58613" rIns="117226" bIns="58613" anchor="ctr"/>
          <a:lstStyle/>
          <a:p>
            <a:pPr algn="ctr" eaLnBrk="0" hangingPunct="0">
              <a:defRPr/>
            </a:pPr>
            <a:r>
              <a:rPr lang="es-EC" sz="2100" dirty="0">
                <a:cs typeface="Arial" pitchFamily="34" charset="0"/>
              </a:rPr>
              <a:t>En el 2014</a:t>
            </a:r>
            <a:r>
              <a:rPr lang="es-EC" sz="2100" dirty="0" smtClean="0">
                <a:cs typeface="Arial" pitchFamily="34" charset="0"/>
              </a:rPr>
              <a:t>, el gasto corriente del Gobierno Central en Ecuador fue igual a 14,9% del PIB, inferior al promedio regional.</a:t>
            </a:r>
            <a:endParaRPr lang="es-EC" sz="2100" dirty="0"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02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6 CuadroTexto"/>
          <p:cNvSpPr txBox="1"/>
          <p:nvPr/>
        </p:nvSpPr>
        <p:spPr>
          <a:xfrm>
            <a:off x="1930400" y="6096000"/>
            <a:ext cx="8774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smtClean="0">
                <a:solidFill>
                  <a:prstClr val="black"/>
                </a:solidFill>
              </a:rPr>
              <a:t>Fuente: CEPAL</a:t>
            </a:r>
          </a:p>
          <a:p>
            <a:r>
              <a:rPr lang="es-ES" sz="1000" dirty="0" smtClean="0">
                <a:solidFill>
                  <a:prstClr val="black"/>
                </a:solidFill>
              </a:rPr>
              <a:t>Nota: (1) Ecuador: BCE. El promedio de AL es una media simple entre los países.</a:t>
            </a:r>
            <a:endParaRPr lang="es-ES" sz="1000" dirty="0">
              <a:solidFill>
                <a:prstClr val="black"/>
              </a:solidFill>
            </a:endParaRPr>
          </a:p>
        </p:txBody>
      </p:sp>
      <p:graphicFrame>
        <p:nvGraphicFramePr>
          <p:cNvPr id="13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5281310"/>
              </p:ext>
            </p:extLst>
          </p:nvPr>
        </p:nvGraphicFramePr>
        <p:xfrm>
          <a:off x="1187355" y="1692321"/>
          <a:ext cx="9458017" cy="41079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1 Elipse"/>
          <p:cNvSpPr/>
          <p:nvPr/>
        </p:nvSpPr>
        <p:spPr>
          <a:xfrm>
            <a:off x="1282999" y="1638732"/>
            <a:ext cx="572987" cy="349282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C" sz="1100">
              <a:ln>
                <a:solidFill>
                  <a:schemeClr val="accent3"/>
                </a:solidFill>
              </a:ln>
              <a:noFill/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 bwMode="auto">
          <a:xfrm>
            <a:off x="146196" y="1006658"/>
            <a:ext cx="11899608" cy="577484"/>
          </a:xfrm>
          <a:prstGeom prst="rect">
            <a:avLst/>
          </a:prstGeom>
          <a:noFill/>
          <a:ln w="254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s-ES_tradnl" b="1" dirty="0" smtClean="0">
                <a:solidFill>
                  <a:srgbClr val="404040"/>
                </a:solidFill>
                <a:cs typeface="Arial" pitchFamily="34" charset="0"/>
              </a:rPr>
              <a:t>Gasto de Capital del Gobierno Central en América latina y el Caribe</a:t>
            </a:r>
          </a:p>
          <a:p>
            <a:pPr algn="ctr" eaLnBrk="0" hangingPunct="0">
              <a:defRPr/>
            </a:pPr>
            <a:r>
              <a:rPr lang="es-ES_tradnl" b="1" dirty="0" smtClean="0">
                <a:solidFill>
                  <a:srgbClr val="404040"/>
                </a:solidFill>
                <a:cs typeface="Arial" pitchFamily="34" charset="0"/>
              </a:rPr>
              <a:t>(% PIB)</a:t>
            </a:r>
          </a:p>
          <a:p>
            <a:pPr algn="ctr" eaLnBrk="0" hangingPunct="0">
              <a:defRPr/>
            </a:pPr>
            <a:r>
              <a:rPr lang="es-ES_tradnl" b="1" dirty="0" smtClean="0">
                <a:solidFill>
                  <a:srgbClr val="404040"/>
                </a:solidFill>
                <a:cs typeface="Arial" pitchFamily="34" charset="0"/>
              </a:rPr>
              <a:t>2014</a:t>
            </a:r>
            <a:endParaRPr lang="es-ES_tradnl" b="1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 bwMode="auto">
          <a:xfrm>
            <a:off x="0" y="0"/>
            <a:ext cx="12192000" cy="663893"/>
          </a:xfrm>
          <a:prstGeom prst="rect">
            <a:avLst/>
          </a:prstGeom>
          <a:solidFill>
            <a:srgbClr val="004B96"/>
          </a:solidFill>
          <a:ln w="25400" cap="flat" cmpd="sng" algn="ctr">
            <a:solidFill>
              <a:schemeClr val="accent1">
                <a:shade val="50000"/>
              </a:schemeClr>
            </a:solidFill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226" tIns="58613" rIns="117226" bIns="58613" anchor="ctr"/>
          <a:lstStyle/>
          <a:p>
            <a:pPr algn="ctr" eaLnBrk="0" hangingPunct="0">
              <a:defRPr/>
            </a:pPr>
            <a:r>
              <a:rPr lang="es-EC" sz="2100" dirty="0">
                <a:cs typeface="Arial" pitchFamily="34" charset="0"/>
              </a:rPr>
              <a:t>En el 2014</a:t>
            </a:r>
            <a:r>
              <a:rPr lang="es-EC" sz="2100" dirty="0" smtClean="0">
                <a:cs typeface="Arial" pitchFamily="34" charset="0"/>
              </a:rPr>
              <a:t>, el gasto de capital de Ecuador fue de 11,7%, superior al promedio regional.</a:t>
            </a:r>
            <a:endParaRPr lang="es-EC" sz="2100" dirty="0"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02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6 CuadroTexto"/>
          <p:cNvSpPr txBox="1"/>
          <p:nvPr/>
        </p:nvSpPr>
        <p:spPr>
          <a:xfrm>
            <a:off x="1930400" y="6096000"/>
            <a:ext cx="8774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smtClean="0">
                <a:solidFill>
                  <a:prstClr val="black"/>
                </a:solidFill>
              </a:rPr>
              <a:t>Fuente: Banco Central del Ecuador</a:t>
            </a:r>
          </a:p>
          <a:p>
            <a:r>
              <a:rPr lang="es-ES" sz="1000" dirty="0" smtClean="0">
                <a:solidFill>
                  <a:prstClr val="black"/>
                </a:solidFill>
              </a:rPr>
              <a:t>.</a:t>
            </a:r>
            <a:endParaRPr lang="es-ES" sz="1000" dirty="0">
              <a:solidFill>
                <a:prstClr val="black"/>
              </a:solidFill>
            </a:endParaRPr>
          </a:p>
        </p:txBody>
      </p:sp>
      <p:sp>
        <p:nvSpPr>
          <p:cNvPr id="16" name="Título 1"/>
          <p:cNvSpPr txBox="1">
            <a:spLocks/>
          </p:cNvSpPr>
          <p:nvPr/>
        </p:nvSpPr>
        <p:spPr bwMode="auto">
          <a:xfrm>
            <a:off x="146196" y="871181"/>
            <a:ext cx="11899608" cy="577484"/>
          </a:xfrm>
          <a:prstGeom prst="rect">
            <a:avLst/>
          </a:prstGeom>
          <a:noFill/>
          <a:ln w="25400" cap="flat" cmpd="sng" algn="ctr">
            <a:noFill/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s-ES_tradnl" b="1" dirty="0" smtClean="0">
                <a:solidFill>
                  <a:srgbClr val="404040"/>
                </a:solidFill>
                <a:cs typeface="Arial" pitchFamily="34" charset="0"/>
              </a:rPr>
              <a:t>Ecuador: Gasto Corriente y de Capital del Gobierno Central </a:t>
            </a:r>
          </a:p>
          <a:p>
            <a:pPr algn="ctr" eaLnBrk="0" hangingPunct="0">
              <a:defRPr/>
            </a:pPr>
            <a:r>
              <a:rPr lang="es-ES_tradnl" b="1" dirty="0" smtClean="0">
                <a:solidFill>
                  <a:srgbClr val="404040"/>
                </a:solidFill>
                <a:cs typeface="Arial" pitchFamily="34" charset="0"/>
              </a:rPr>
              <a:t>Porcentaje de Participación en el gasto total</a:t>
            </a:r>
            <a:endParaRPr lang="es-ES_tradnl" b="1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17" name="Título 1"/>
          <p:cNvSpPr txBox="1">
            <a:spLocks/>
          </p:cNvSpPr>
          <p:nvPr/>
        </p:nvSpPr>
        <p:spPr bwMode="auto">
          <a:xfrm>
            <a:off x="0" y="0"/>
            <a:ext cx="12192000" cy="663893"/>
          </a:xfrm>
          <a:prstGeom prst="rect">
            <a:avLst/>
          </a:prstGeom>
          <a:solidFill>
            <a:srgbClr val="004B96"/>
          </a:solidFill>
          <a:ln w="25400" cap="flat" cmpd="sng" algn="ctr">
            <a:solidFill>
              <a:schemeClr val="accent1">
                <a:shade val="50000"/>
              </a:schemeClr>
            </a:solidFill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226" tIns="58613" rIns="117226" bIns="58613" anchor="ctr"/>
          <a:lstStyle/>
          <a:p>
            <a:pPr algn="ctr" eaLnBrk="0" hangingPunct="0">
              <a:defRPr/>
            </a:pPr>
            <a:r>
              <a:rPr lang="es-EC" sz="2100" dirty="0" smtClean="0">
                <a:cs typeface="Arial" pitchFamily="34" charset="0"/>
              </a:rPr>
              <a:t>La participación del gasto de capital en el gasto total se ha incrementado  pasando de 23,8% en el 2006 a 44,1% en el 2014 orientado a inversiones en proyectos estratégicos para el desarrollo del país</a:t>
            </a:r>
            <a:endParaRPr lang="es-EC" sz="2100" dirty="0">
              <a:latin typeface="+mj-lt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3542" y="1663026"/>
            <a:ext cx="8824913" cy="4432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455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43339" y="6133063"/>
            <a:ext cx="9697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1200" dirty="0" smtClean="0">
                <a:solidFill>
                  <a:prstClr val="black"/>
                </a:solidFill>
              </a:rPr>
              <a:t>Fuente: Ministerio de Finanzas</a:t>
            </a:r>
            <a:endParaRPr lang="es-EC" sz="1200" dirty="0">
              <a:solidFill>
                <a:prstClr val="black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0" y="5557305"/>
            <a:ext cx="119053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1600" b="1" dirty="0">
                <a:solidFill>
                  <a:prstClr val="black"/>
                </a:solidFill>
              </a:rPr>
              <a:t>El incremento en el gasto se explica básicamente por una mayor </a:t>
            </a:r>
            <a:r>
              <a:rPr lang="es-EC" sz="1600" b="1" dirty="0" smtClean="0">
                <a:solidFill>
                  <a:prstClr val="black"/>
                </a:solidFill>
              </a:rPr>
              <a:t>inversión pública, pasando del 4,2% en 2006 al 15,3% en 2014, es decir, el Gobierno de la Revolución Ciudadana ha triplicado el Gasto de Capital.</a:t>
            </a:r>
            <a:endParaRPr lang="es-EC" sz="1600" b="1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183906" y="828325"/>
            <a:ext cx="49979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1600" b="1" dirty="0" smtClean="0">
                <a:solidFill>
                  <a:prstClr val="black"/>
                </a:solidFill>
              </a:rPr>
              <a:t>Evolución del gasto del SPNF</a:t>
            </a:r>
          </a:p>
          <a:p>
            <a:pPr algn="ctr"/>
            <a:r>
              <a:rPr lang="es-EC" sz="1600" b="1" dirty="0" smtClean="0">
                <a:solidFill>
                  <a:prstClr val="black"/>
                </a:solidFill>
              </a:rPr>
              <a:t>% del PIB</a:t>
            </a:r>
            <a:endParaRPr lang="es-EC" sz="1600" b="1" dirty="0">
              <a:solidFill>
                <a:prstClr val="black"/>
              </a:solidFill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516" y="1413100"/>
            <a:ext cx="8453611" cy="4264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ítulo 1"/>
          <p:cNvSpPr txBox="1">
            <a:spLocks/>
          </p:cNvSpPr>
          <p:nvPr/>
        </p:nvSpPr>
        <p:spPr bwMode="auto">
          <a:xfrm>
            <a:off x="0" y="0"/>
            <a:ext cx="12192000" cy="663893"/>
          </a:xfrm>
          <a:prstGeom prst="rect">
            <a:avLst/>
          </a:prstGeom>
          <a:solidFill>
            <a:srgbClr val="004B96"/>
          </a:solidFill>
          <a:ln w="25400" cap="flat" cmpd="sng" algn="ctr">
            <a:solidFill>
              <a:schemeClr val="accent1">
                <a:shade val="50000"/>
              </a:schemeClr>
            </a:solidFill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226" tIns="58613" rIns="117226" bIns="58613" anchor="ctr"/>
          <a:lstStyle/>
          <a:p>
            <a:pPr algn="ctr"/>
            <a:r>
              <a:rPr lang="es-EC" sz="2400" dirty="0"/>
              <a:t>No  hay más gasto, hay más inversión y una contabilidad más  </a:t>
            </a:r>
            <a:r>
              <a:rPr lang="es-EC" sz="2400" dirty="0" smtClean="0"/>
              <a:t>transparente!</a:t>
            </a:r>
            <a:endParaRPr lang="es-EC" sz="2400" dirty="0"/>
          </a:p>
        </p:txBody>
      </p:sp>
    </p:spTree>
    <p:extLst>
      <p:ext uri="{BB962C8B-B14F-4D97-AF65-F5344CB8AC3E}">
        <p14:creationId xmlns:p14="http://schemas.microsoft.com/office/powerpoint/2010/main" val="25032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 bwMode="auto">
          <a:xfrm>
            <a:off x="0" y="0"/>
            <a:ext cx="12192000" cy="663893"/>
          </a:xfrm>
          <a:prstGeom prst="rect">
            <a:avLst/>
          </a:prstGeom>
          <a:solidFill>
            <a:srgbClr val="004B96"/>
          </a:solidFill>
          <a:ln w="25400" cap="flat" cmpd="sng" algn="ctr">
            <a:solidFill>
              <a:schemeClr val="accent1">
                <a:shade val="50000"/>
              </a:schemeClr>
            </a:solidFill>
            <a:prstDash val="solid"/>
            <a:miter lim="800000"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7226" tIns="58613" rIns="117226" bIns="58613" anchor="ctr"/>
          <a:lstStyle/>
          <a:p>
            <a:pPr algn="ctr" eaLnBrk="0" hangingPunct="0">
              <a:defRPr/>
            </a:pPr>
            <a:r>
              <a:rPr lang="es-EC" sz="2100" dirty="0" smtClean="0">
                <a:cs typeface="Arial" pitchFamily="34" charset="0"/>
              </a:rPr>
              <a:t>Ecuador tiene uno de los gobiernos con menor deuda de la región</a:t>
            </a:r>
            <a:endParaRPr lang="es-EC" sz="2100" dirty="0">
              <a:latin typeface="+mj-lt"/>
              <a:cs typeface="Arial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3166281" y="854923"/>
            <a:ext cx="59913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b="1" dirty="0" smtClean="0"/>
              <a:t>Deuda del Gobierno Central como % del PIB</a:t>
            </a:r>
          </a:p>
          <a:p>
            <a:pPr algn="ctr"/>
            <a:r>
              <a:rPr lang="es-EC" b="1" dirty="0" smtClean="0"/>
              <a:t>2014</a:t>
            </a:r>
          </a:p>
        </p:txBody>
      </p:sp>
      <p:sp>
        <p:nvSpPr>
          <p:cNvPr id="7" name="CuadroTexto 18"/>
          <p:cNvSpPr txBox="1">
            <a:spLocks noChangeArrowheads="1"/>
          </p:cNvSpPr>
          <p:nvPr/>
        </p:nvSpPr>
        <p:spPr bwMode="auto">
          <a:xfrm>
            <a:off x="0" y="6131182"/>
            <a:ext cx="12192000" cy="318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17226" tIns="58613" rIns="117226" bIns="58613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C" sz="1300" b="1" dirty="0">
                <a:solidFill>
                  <a:prstClr val="black"/>
                </a:solidFill>
              </a:rPr>
              <a:t>Fuente: </a:t>
            </a:r>
            <a:r>
              <a:rPr lang="es-EC" sz="1300" dirty="0">
                <a:solidFill>
                  <a:prstClr val="black"/>
                </a:solidFill>
              </a:rPr>
              <a:t>CEPAL.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242" y="1528550"/>
            <a:ext cx="10158010" cy="4498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946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</TotalTime>
  <Words>570</Words>
  <Application>Microsoft Office PowerPoint</Application>
  <PresentationFormat>Panorámica</PresentationFormat>
  <Paragraphs>68</Paragraphs>
  <Slides>11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MS PGothic</vt:lpstr>
      <vt:lpstr>Arial</vt:lpstr>
      <vt:lpstr>Arial Narrow</vt:lpstr>
      <vt:lpstr>Calibri</vt:lpstr>
      <vt:lpstr>Gill Sans</vt:lpstr>
      <vt:lpstr>ヒラギノ角ゴ Pro W3</vt:lpstr>
      <vt:lpstr>Thème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MCPE</dc:creator>
  <cp:lastModifiedBy>estudiante</cp:lastModifiedBy>
  <cp:revision>55</cp:revision>
  <cp:lastPrinted>2015-07-17T00:05:35Z</cp:lastPrinted>
  <dcterms:created xsi:type="dcterms:W3CDTF">2014-09-09T21:37:19Z</dcterms:created>
  <dcterms:modified xsi:type="dcterms:W3CDTF">2015-07-23T19:13:22Z</dcterms:modified>
</cp:coreProperties>
</file>