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76" r:id="rId3"/>
    <p:sldId id="277" r:id="rId4"/>
    <p:sldId id="281" r:id="rId5"/>
    <p:sldId id="274" r:id="rId6"/>
    <p:sldId id="275" r:id="rId7"/>
    <p:sldId id="279" r:id="rId8"/>
    <p:sldId id="282" r:id="rId9"/>
    <p:sldId id="271" r:id="rId10"/>
    <p:sldId id="283" r:id="rId11"/>
    <p:sldId id="284" r:id="rId12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amores.MINFIN\AppData\Local\Microsoft\Windows\Temporary%20Internet%20Files\Content.Outlook\9V76AYEU\PIB-2000-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tguerra\Documents\Direcci&#243;n%20coyuntura\Rendici&#243;n%20de%20Cuentas%20ministro\versi&#243;n%20ministro\19.05.2015%20Presentaci&#243;n%20informe%20a%20la%20naci&#243;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guerra\Documents\Direcci&#243;n%20coyuntura\Rendici&#243;n%20de%20Cuentas%20ministro\versi&#243;n%20ministro\19.05.2015%20Respaldo_ppt_rendici&#243;n%20de%20cuent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guerra\Documents\Direcci&#243;n%20coyuntura\Rendici&#243;n%20de%20Cuentas%20ministro\versi&#243;n%20ministro\19.05.2015%20Respaldo_ppt_rendici&#243;n%20de%20cuen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45063918486887E-2"/>
          <c:y val="2.9011074647735557E-2"/>
          <c:w val="0.81006239963210058"/>
          <c:h val="0.79178745665846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Hoja1!$B$13</c:f>
              <c:strCache>
                <c:ptCount val="1"/>
                <c:pt idx="0">
                  <c:v>Recaudación Efectiva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.00" sourceLinked="0"/>
            <c:spPr>
              <a:ln>
                <a:noFill/>
              </a:ln>
            </c:spPr>
            <c:txPr>
              <a:bodyPr rot="0" vert="horz"/>
              <a:lstStyle/>
              <a:p>
                <a:pPr>
                  <a:defRPr sz="10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Hoja1!$C$11:$R$12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 p</c:v>
                </c:pt>
              </c:strCache>
            </c:strRef>
          </c:cat>
          <c:val>
            <c:numRef>
              <c:f>Hoja1!$C$13:$R$13</c:f>
              <c:numCache>
                <c:formatCode>0.000</c:formatCode>
                <c:ptCount val="16"/>
                <c:pt idx="0">
                  <c:v>1.6734509397255544</c:v>
                </c:pt>
                <c:pt idx="1">
                  <c:v>2.3867310709658205</c:v>
                </c:pt>
                <c:pt idx="2">
                  <c:v>2.7841967734516215</c:v>
                </c:pt>
                <c:pt idx="3">
                  <c:v>3.0132448023589999</c:v>
                </c:pt>
                <c:pt idx="4">
                  <c:v>3.3865939426620137</c:v>
                </c:pt>
                <c:pt idx="5">
                  <c:v>4.0784479272700001</c:v>
                </c:pt>
                <c:pt idx="6">
                  <c:v>4.6722774215299996</c:v>
                </c:pt>
                <c:pt idx="7">
                  <c:v>5.3618672067604685</c:v>
                </c:pt>
                <c:pt idx="8">
                  <c:v>6.508523888920001</c:v>
                </c:pt>
                <c:pt idx="9">
                  <c:v>6.8497884717900002</c:v>
                </c:pt>
                <c:pt idx="10">
                  <c:v>8.3572032235000027</c:v>
                </c:pt>
                <c:pt idx="11">
                  <c:v>9.5609900000000003</c:v>
                </c:pt>
                <c:pt idx="12">
                  <c:v>11.263894157586806</c:v>
                </c:pt>
                <c:pt idx="13">
                  <c:v>12.758432000000004</c:v>
                </c:pt>
                <c:pt idx="14">
                  <c:v>13.616817000000001</c:v>
                </c:pt>
                <c:pt idx="15">
                  <c:v>14.617999999999999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85874304"/>
        <c:axId val="285873744"/>
      </c:barChart>
      <c:lineChart>
        <c:grouping val="standard"/>
        <c:varyColors val="0"/>
        <c:ser>
          <c:idx val="1"/>
          <c:order val="1"/>
          <c:tx>
            <c:strRef>
              <c:f>Hoja1!$B$14</c:f>
              <c:strCache>
                <c:ptCount val="1"/>
                <c:pt idx="0">
                  <c:v>Contribución Tributaria</c:v>
                </c:pt>
              </c:strCache>
            </c:strRef>
          </c:tx>
          <c:dLbls>
            <c:dLbl>
              <c:idx val="14"/>
              <c:layout>
                <c:manualLayout>
                  <c:x val="5.1480051480051496E-3"/>
                  <c:y val="-5.8608058608058365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7160017160017264E-3"/>
                  <c:y val="-3.5164835164835179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000">
                    <a:solidFill>
                      <a:srgbClr val="C00000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Hoja1!$C$11:$R$12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 p</c:v>
                </c:pt>
              </c:strCache>
            </c:strRef>
          </c:cat>
          <c:val>
            <c:numRef>
              <c:f>Hoja1!$C$14:$R$14</c:f>
              <c:numCache>
                <c:formatCode>0.0%</c:formatCode>
                <c:ptCount val="16"/>
                <c:pt idx="0">
                  <c:v>9.1352551416210445E-2</c:v>
                </c:pt>
                <c:pt idx="1">
                  <c:v>9.7543708795331502E-2</c:v>
                </c:pt>
                <c:pt idx="2">
                  <c:v>9.7523630854015803E-2</c:v>
                </c:pt>
                <c:pt idx="3">
                  <c:v>9.2907162309254623E-2</c:v>
                </c:pt>
                <c:pt idx="4">
                  <c:v>9.2550976099773849E-2</c:v>
                </c:pt>
                <c:pt idx="5">
                  <c:v>9.8259078595137148E-2</c:v>
                </c:pt>
                <c:pt idx="6">
                  <c:v>9.9830627515541864E-2</c:v>
                </c:pt>
                <c:pt idx="7">
                  <c:v>0.10511862155373816</c:v>
                </c:pt>
                <c:pt idx="8">
                  <c:v>0.10537963428730009</c:v>
                </c:pt>
                <c:pt idx="9">
                  <c:v>0.10956208158052638</c:v>
                </c:pt>
                <c:pt idx="10">
                  <c:v>0.12015180975897972</c:v>
                </c:pt>
                <c:pt idx="11">
                  <c:v>0.1206028296044344</c:v>
                </c:pt>
                <c:pt idx="12">
                  <c:v>0.12854891208910824</c:v>
                </c:pt>
                <c:pt idx="13">
                  <c:v>0.13504890657329743</c:v>
                </c:pt>
                <c:pt idx="14">
                  <c:v>0.13469440268236602</c:v>
                </c:pt>
                <c:pt idx="15">
                  <c:v>0.13457239772419291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630944"/>
        <c:axId val="281631504"/>
      </c:lineChart>
      <c:catAx>
        <c:axId val="281630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ES"/>
          </a:p>
        </c:txPr>
        <c:crossAx val="281631504"/>
        <c:crosses val="autoZero"/>
        <c:auto val="1"/>
        <c:lblAlgn val="ctr"/>
        <c:lblOffset val="100"/>
        <c:noMultiLvlLbl val="0"/>
      </c:catAx>
      <c:valAx>
        <c:axId val="28163150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281630944"/>
        <c:crosses val="autoZero"/>
        <c:crossBetween val="between"/>
      </c:valAx>
      <c:valAx>
        <c:axId val="285873744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285874304"/>
        <c:crosses val="max"/>
        <c:crossBetween val="between"/>
      </c:valAx>
      <c:catAx>
        <c:axId val="285874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587374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53945922098641E-2"/>
          <c:y val="0.90694646902293585"/>
          <c:w val="0.82814589665654215"/>
          <c:h val="5.9915625730029946E-2"/>
        </c:manualLayout>
      </c:layout>
      <c:overlay val="0"/>
      <c:txPr>
        <a:bodyPr/>
        <a:lstStyle/>
        <a:p>
          <a:pPr>
            <a:defRPr sz="12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10135780571848E-2"/>
          <c:y val="1.9520215352036855E-2"/>
          <c:w val="0.8824286132003486"/>
          <c:h val="0.70140956724156767"/>
        </c:manualLayout>
      </c:layout>
      <c:barChart>
        <c:barDir val="col"/>
        <c:grouping val="clustered"/>
        <c:varyColors val="0"/>
        <c:ser>
          <c:idx val="3"/>
          <c:order val="2"/>
          <c:tx>
            <c:strRef>
              <c:f>'8'!$E$2</c:f>
              <c:strCache>
                <c:ptCount val="1"/>
                <c:pt idx="0">
                  <c:v>Ingreso no petrolero per cápita 1971-2006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cat>
            <c:numRef>
              <c:f>'[7]Ingreso real per capita'!$Y$5:$Y$49</c:f>
              <c:numCache>
                <c:formatCode>General</c:formatCod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numCache>
            </c:numRef>
          </c:cat>
          <c:val>
            <c:numRef>
              <c:f>'8'!$E$3:$E$47</c:f>
              <c:numCache>
                <c:formatCode>0.00</c:formatCode>
                <c:ptCount val="45"/>
                <c:pt idx="0">
                  <c:v>300.87908084939392</c:v>
                </c:pt>
                <c:pt idx="1">
                  <c:v>385.97555137768609</c:v>
                </c:pt>
                <c:pt idx="2">
                  <c:v>473.49978740827783</c:v>
                </c:pt>
                <c:pt idx="3">
                  <c:v>531.24742042954551</c:v>
                </c:pt>
                <c:pt idx="4">
                  <c:v>535.199922910998</c:v>
                </c:pt>
                <c:pt idx="5">
                  <c:v>581.3121002227432</c:v>
                </c:pt>
                <c:pt idx="6">
                  <c:v>649.80422889634781</c:v>
                </c:pt>
                <c:pt idx="7">
                  <c:v>695.03524136939734</c:v>
                </c:pt>
                <c:pt idx="8">
                  <c:v>694.03555798704042</c:v>
                </c:pt>
                <c:pt idx="9">
                  <c:v>622.83649716398929</c:v>
                </c:pt>
                <c:pt idx="10">
                  <c:v>604.59140877014102</c:v>
                </c:pt>
                <c:pt idx="11">
                  <c:v>479.89471953257748</c:v>
                </c:pt>
                <c:pt idx="12">
                  <c:v>243.11945915099514</c:v>
                </c:pt>
                <c:pt idx="13">
                  <c:v>333.66173717665237</c:v>
                </c:pt>
                <c:pt idx="14">
                  <c:v>462.82360365990831</c:v>
                </c:pt>
                <c:pt idx="15">
                  <c:v>486.30043247812569</c:v>
                </c:pt>
                <c:pt idx="16">
                  <c:v>410.74358948578805</c:v>
                </c:pt>
                <c:pt idx="17">
                  <c:v>358.36960528575446</c:v>
                </c:pt>
                <c:pt idx="18">
                  <c:v>322.92246041801423</c:v>
                </c:pt>
                <c:pt idx="19">
                  <c:v>304.46603958038827</c:v>
                </c:pt>
                <c:pt idx="20">
                  <c:v>325.62399427470046</c:v>
                </c:pt>
                <c:pt idx="21">
                  <c:v>318.08576636335539</c:v>
                </c:pt>
                <c:pt idx="22">
                  <c:v>345.40184639457135</c:v>
                </c:pt>
                <c:pt idx="23">
                  <c:v>409.09444857934358</c:v>
                </c:pt>
                <c:pt idx="24">
                  <c:v>446.0603233275329</c:v>
                </c:pt>
                <c:pt idx="25">
                  <c:v>388.65754848106161</c:v>
                </c:pt>
                <c:pt idx="26">
                  <c:v>480.89379505288321</c:v>
                </c:pt>
                <c:pt idx="27">
                  <c:v>476.55782218676444</c:v>
                </c:pt>
                <c:pt idx="28">
                  <c:v>343.93518145953067</c:v>
                </c:pt>
                <c:pt idx="29">
                  <c:v>380.79249041800068</c:v>
                </c:pt>
                <c:pt idx="30">
                  <c:v>374.36649787489466</c:v>
                </c:pt>
                <c:pt idx="31">
                  <c:v>407.59847026965184</c:v>
                </c:pt>
                <c:pt idx="32">
                  <c:v>371.24771217581906</c:v>
                </c:pt>
                <c:pt idx="33">
                  <c:v>400.63496443318121</c:v>
                </c:pt>
                <c:pt idx="34">
                  <c:v>479.67168667478268</c:v>
                </c:pt>
                <c:pt idx="35">
                  <c:v>526.67293106145644</c:v>
                </c:pt>
              </c:numCache>
            </c:numRef>
          </c:val>
        </c:ser>
        <c:ser>
          <c:idx val="4"/>
          <c:order val="3"/>
          <c:tx>
            <c:strRef>
              <c:f>'8'!$F$2</c:f>
              <c:strCache>
                <c:ptCount val="1"/>
                <c:pt idx="0">
                  <c:v>Ing no pet real per cápita 2007-2015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cat>
            <c:numRef>
              <c:f>'[7]Ingreso real per capita'!$Y$5:$Y$49</c:f>
              <c:numCache>
                <c:formatCode>General</c:formatCod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numCache>
            </c:numRef>
          </c:cat>
          <c:val>
            <c:numRef>
              <c:f>'8'!$F$3:$F$47</c:f>
              <c:numCache>
                <c:formatCode>General</c:formatCode>
                <c:ptCount val="45"/>
                <c:pt idx="36" formatCode="0.00">
                  <c:v>657.32295305618243</c:v>
                </c:pt>
                <c:pt idx="37" formatCode="0.00">
                  <c:v>810.87299134013483</c:v>
                </c:pt>
                <c:pt idx="38" formatCode="0.00">
                  <c:v>767.73668887610359</c:v>
                </c:pt>
                <c:pt idx="39" formatCode="0.00">
                  <c:v>836.04652972243707</c:v>
                </c:pt>
                <c:pt idx="40" formatCode="0.00">
                  <c:v>828.40648941724896</c:v>
                </c:pt>
                <c:pt idx="41" formatCode="0.00">
                  <c:v>927.89307068324752</c:v>
                </c:pt>
                <c:pt idx="42" formatCode="0.00">
                  <c:v>1039.971162123883</c:v>
                </c:pt>
                <c:pt idx="43" formatCode="0.00">
                  <c:v>1073.8151639091902</c:v>
                </c:pt>
                <c:pt idx="44" formatCode="0.00">
                  <c:v>1107.904971028616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83442144"/>
        <c:axId val="283442704"/>
      </c:barChart>
      <c:lineChart>
        <c:grouping val="standard"/>
        <c:varyColors val="0"/>
        <c:ser>
          <c:idx val="1"/>
          <c:order val="0"/>
          <c:tx>
            <c:strRef>
              <c:f>'8'!$C$2</c:f>
              <c:strCache>
                <c:ptCount val="1"/>
                <c:pt idx="0">
                  <c:v>Ingreso petrolero real per cápita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'8'!$B$3:$B$47</c:f>
              <c:numCache>
                <c:formatCode>General</c:formatCod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numCache>
            </c:numRef>
          </c:cat>
          <c:val>
            <c:numRef>
              <c:f>'8'!$C$3:$C$47</c:f>
              <c:numCache>
                <c:formatCode>0.00</c:formatCode>
                <c:ptCount val="45"/>
                <c:pt idx="0">
                  <c:v>21.873047080455574</c:v>
                </c:pt>
                <c:pt idx="1">
                  <c:v>60.499205501484226</c:v>
                </c:pt>
                <c:pt idx="2">
                  <c:v>207.70007500992153</c:v>
                </c:pt>
                <c:pt idx="3">
                  <c:v>538.43078615482932</c:v>
                </c:pt>
                <c:pt idx="4">
                  <c:v>455.65478458248208</c:v>
                </c:pt>
                <c:pt idx="5">
                  <c:v>439.87512644503977</c:v>
                </c:pt>
                <c:pt idx="6">
                  <c:v>407.00264875471487</c:v>
                </c:pt>
                <c:pt idx="7">
                  <c:v>414.12656706097141</c:v>
                </c:pt>
                <c:pt idx="8">
                  <c:v>535.53682359180289</c:v>
                </c:pt>
                <c:pt idx="9">
                  <c:v>531.24362548848728</c:v>
                </c:pt>
                <c:pt idx="10">
                  <c:v>486.16386503902908</c:v>
                </c:pt>
                <c:pt idx="11">
                  <c:v>490.92015087694449</c:v>
                </c:pt>
                <c:pt idx="12">
                  <c:v>283.44319168625725</c:v>
                </c:pt>
                <c:pt idx="13">
                  <c:v>334.30040870395197</c:v>
                </c:pt>
                <c:pt idx="14">
                  <c:v>650.14847116135934</c:v>
                </c:pt>
                <c:pt idx="15">
                  <c:v>315.99020991188064</c:v>
                </c:pt>
                <c:pt idx="16">
                  <c:v>237.42354346218252</c:v>
                </c:pt>
                <c:pt idx="17">
                  <c:v>231.51237372890199</c:v>
                </c:pt>
                <c:pt idx="18">
                  <c:v>295.81042624382172</c:v>
                </c:pt>
                <c:pt idx="19">
                  <c:v>342.51610198234636</c:v>
                </c:pt>
                <c:pt idx="20">
                  <c:v>299.23275523649193</c:v>
                </c:pt>
                <c:pt idx="21">
                  <c:v>338.90112735745799</c:v>
                </c:pt>
                <c:pt idx="22">
                  <c:v>338.41011698658588</c:v>
                </c:pt>
                <c:pt idx="23">
                  <c:v>323.51245675327363</c:v>
                </c:pt>
                <c:pt idx="24">
                  <c:v>342.39775744787732</c:v>
                </c:pt>
                <c:pt idx="25">
                  <c:v>412.0734338248173</c:v>
                </c:pt>
                <c:pt idx="26">
                  <c:v>291.05811764077578</c:v>
                </c:pt>
                <c:pt idx="27">
                  <c:v>206.25470855062207</c:v>
                </c:pt>
                <c:pt idx="28">
                  <c:v>227.62004876337517</c:v>
                </c:pt>
                <c:pt idx="29">
                  <c:v>286.98399672199906</c:v>
                </c:pt>
                <c:pt idx="30">
                  <c:v>186.81265258240228</c:v>
                </c:pt>
                <c:pt idx="31">
                  <c:v>173.04809890302758</c:v>
                </c:pt>
                <c:pt idx="32">
                  <c:v>180.58147800454776</c:v>
                </c:pt>
                <c:pt idx="33">
                  <c:v>172.38904117418562</c:v>
                </c:pt>
                <c:pt idx="34">
                  <c:v>167.65238951523622</c:v>
                </c:pt>
                <c:pt idx="35">
                  <c:v>174.86668066229603</c:v>
                </c:pt>
                <c:pt idx="36">
                  <c:v>172.42265096591177</c:v>
                </c:pt>
                <c:pt idx="37">
                  <c:v>411.02482745670636</c:v>
                </c:pt>
                <c:pt idx="38">
                  <c:v>190.03249806249607</c:v>
                </c:pt>
                <c:pt idx="39">
                  <c:v>345.7931432347948</c:v>
                </c:pt>
                <c:pt idx="40">
                  <c:v>440.60719170306396</c:v>
                </c:pt>
                <c:pt idx="41">
                  <c:v>420.23033022500124</c:v>
                </c:pt>
                <c:pt idx="42">
                  <c:v>309.33813392703945</c:v>
                </c:pt>
                <c:pt idx="43">
                  <c:v>226.23834435963505</c:v>
                </c:pt>
                <c:pt idx="44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'8'!$D$2</c:f>
              <c:strCache>
                <c:ptCount val="1"/>
                <c:pt idx="0">
                  <c:v>Ingreso petrolero sin renegociación</c:v>
                </c:pt>
              </c:strCache>
            </c:strRef>
          </c:tx>
          <c:spPr>
            <a:ln w="317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'8'!$B$3:$B$47</c:f>
              <c:numCache>
                <c:formatCode>General</c:formatCod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numCache>
            </c:numRef>
          </c:cat>
          <c:val>
            <c:numRef>
              <c:f>'8'!$D$3:$D$47</c:f>
              <c:numCache>
                <c:formatCode>0.00</c:formatCode>
                <c:ptCount val="45"/>
                <c:pt idx="0">
                  <c:v>21.873047080455574</c:v>
                </c:pt>
                <c:pt idx="1">
                  <c:v>60.499205501484226</c:v>
                </c:pt>
                <c:pt idx="2">
                  <c:v>207.70007500992153</c:v>
                </c:pt>
                <c:pt idx="3">
                  <c:v>538.43078615482932</c:v>
                </c:pt>
                <c:pt idx="4">
                  <c:v>455.65478458248208</c:v>
                </c:pt>
                <c:pt idx="5">
                  <c:v>439.87512644503977</c:v>
                </c:pt>
                <c:pt idx="6">
                  <c:v>407.00264875471487</c:v>
                </c:pt>
                <c:pt idx="7">
                  <c:v>414.12656706097141</c:v>
                </c:pt>
                <c:pt idx="8">
                  <c:v>535.53682359180289</c:v>
                </c:pt>
                <c:pt idx="9">
                  <c:v>531.24362548848728</c:v>
                </c:pt>
                <c:pt idx="10">
                  <c:v>486.16386503902908</c:v>
                </c:pt>
                <c:pt idx="11">
                  <c:v>490.92015087694449</c:v>
                </c:pt>
                <c:pt idx="12">
                  <c:v>283.44319168625725</c:v>
                </c:pt>
                <c:pt idx="13">
                  <c:v>334.30040870395197</c:v>
                </c:pt>
                <c:pt idx="14">
                  <c:v>650.14847116135934</c:v>
                </c:pt>
                <c:pt idx="15">
                  <c:v>315.99020991188064</c:v>
                </c:pt>
                <c:pt idx="16">
                  <c:v>237.42354346218252</c:v>
                </c:pt>
                <c:pt idx="17">
                  <c:v>231.51237372890199</c:v>
                </c:pt>
                <c:pt idx="18">
                  <c:v>295.81042624382172</c:v>
                </c:pt>
                <c:pt idx="19">
                  <c:v>342.51610198234636</c:v>
                </c:pt>
                <c:pt idx="20">
                  <c:v>299.23275523649193</c:v>
                </c:pt>
                <c:pt idx="21">
                  <c:v>338.90112735745799</c:v>
                </c:pt>
                <c:pt idx="22">
                  <c:v>338.41011698658588</c:v>
                </c:pt>
                <c:pt idx="23">
                  <c:v>323.51245675327363</c:v>
                </c:pt>
                <c:pt idx="24">
                  <c:v>342.39775744787732</c:v>
                </c:pt>
                <c:pt idx="25">
                  <c:v>412.0734338248173</c:v>
                </c:pt>
                <c:pt idx="26">
                  <c:v>291.05811764077578</c:v>
                </c:pt>
                <c:pt idx="27">
                  <c:v>206.25470855062207</c:v>
                </c:pt>
                <c:pt idx="28">
                  <c:v>227.62004876337517</c:v>
                </c:pt>
                <c:pt idx="29">
                  <c:v>286.98399672199906</c:v>
                </c:pt>
                <c:pt idx="30">
                  <c:v>186.81265258240228</c:v>
                </c:pt>
                <c:pt idx="31">
                  <c:v>173.04809890302758</c:v>
                </c:pt>
                <c:pt idx="32">
                  <c:v>180.58147800454776</c:v>
                </c:pt>
                <c:pt idx="33">
                  <c:v>172.38904117418562</c:v>
                </c:pt>
                <c:pt idx="34">
                  <c:v>167.65238951523622</c:v>
                </c:pt>
                <c:pt idx="35">
                  <c:v>174.86668066229603</c:v>
                </c:pt>
                <c:pt idx="36">
                  <c:v>172.42265096591177</c:v>
                </c:pt>
                <c:pt idx="37">
                  <c:v>411.02482745670636</c:v>
                </c:pt>
                <c:pt idx="38">
                  <c:v>190.03249806249607</c:v>
                </c:pt>
                <c:pt idx="39">
                  <c:v>345.7931432347948</c:v>
                </c:pt>
                <c:pt idx="40">
                  <c:v>340.35322926824898</c:v>
                </c:pt>
                <c:pt idx="41">
                  <c:v>319.69510337462265</c:v>
                </c:pt>
                <c:pt idx="42">
                  <c:v>250.1736571370156</c:v>
                </c:pt>
                <c:pt idx="43">
                  <c:v>176.95609167996113</c:v>
                </c:pt>
                <c:pt idx="44">
                  <c:v>0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'8'!$G$2</c:f>
              <c:strCache>
                <c:ptCount val="1"/>
                <c:pt idx="0">
                  <c:v>promedio ingreso petrolero 1971-2015</c:v>
                </c:pt>
              </c:strCache>
            </c:strRef>
          </c:tx>
          <c:spPr>
            <a:ln w="31750">
              <a:solidFill>
                <a:schemeClr val="bg2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'8'!$B$3:$B$47</c:f>
              <c:numCache>
                <c:formatCode>General</c:formatCod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numCache>
            </c:numRef>
          </c:cat>
          <c:val>
            <c:numRef>
              <c:f>'8'!$G$3:$G$47</c:f>
              <c:numCache>
                <c:formatCode>0.00</c:formatCode>
                <c:ptCount val="45"/>
                <c:pt idx="0">
                  <c:v>309.28118694503286</c:v>
                </c:pt>
                <c:pt idx="1">
                  <c:v>309.28118694503286</c:v>
                </c:pt>
                <c:pt idx="2">
                  <c:v>309.28118694503286</c:v>
                </c:pt>
                <c:pt idx="3">
                  <c:v>309.28118694503286</c:v>
                </c:pt>
                <c:pt idx="4">
                  <c:v>309.28118694503286</c:v>
                </c:pt>
                <c:pt idx="5">
                  <c:v>309.28118694503286</c:v>
                </c:pt>
                <c:pt idx="6">
                  <c:v>309.28118694503286</c:v>
                </c:pt>
                <c:pt idx="7">
                  <c:v>309.28118694503286</c:v>
                </c:pt>
                <c:pt idx="8">
                  <c:v>309.28118694503286</c:v>
                </c:pt>
                <c:pt idx="9">
                  <c:v>309.28118694503286</c:v>
                </c:pt>
                <c:pt idx="10">
                  <c:v>309.28118694503286</c:v>
                </c:pt>
                <c:pt idx="11">
                  <c:v>309.28118694503286</c:v>
                </c:pt>
                <c:pt idx="12">
                  <c:v>309.28118694503286</c:v>
                </c:pt>
                <c:pt idx="13">
                  <c:v>309.28118694503286</c:v>
                </c:pt>
                <c:pt idx="14">
                  <c:v>309.28118694503286</c:v>
                </c:pt>
                <c:pt idx="15">
                  <c:v>309.28118694503286</c:v>
                </c:pt>
                <c:pt idx="16">
                  <c:v>309.28118694503286</c:v>
                </c:pt>
                <c:pt idx="17">
                  <c:v>309.28118694503286</c:v>
                </c:pt>
                <c:pt idx="18">
                  <c:v>309.28118694503286</c:v>
                </c:pt>
                <c:pt idx="19">
                  <c:v>309.28118694503286</c:v>
                </c:pt>
                <c:pt idx="20">
                  <c:v>309.28118694503286</c:v>
                </c:pt>
                <c:pt idx="21">
                  <c:v>309.28118694503286</c:v>
                </c:pt>
                <c:pt idx="22">
                  <c:v>309.28118694503286</c:v>
                </c:pt>
                <c:pt idx="23">
                  <c:v>309.28118694503286</c:v>
                </c:pt>
                <c:pt idx="24">
                  <c:v>309.28118694503286</c:v>
                </c:pt>
                <c:pt idx="25">
                  <c:v>309.28118694503286</c:v>
                </c:pt>
                <c:pt idx="26">
                  <c:v>309.28118694503286</c:v>
                </c:pt>
                <c:pt idx="27">
                  <c:v>309.28118694503286</c:v>
                </c:pt>
                <c:pt idx="28">
                  <c:v>309.28118694503286</c:v>
                </c:pt>
                <c:pt idx="29">
                  <c:v>309.28118694503286</c:v>
                </c:pt>
                <c:pt idx="30">
                  <c:v>309.28118694503286</c:v>
                </c:pt>
                <c:pt idx="31">
                  <c:v>309.28118694503286</c:v>
                </c:pt>
                <c:pt idx="32">
                  <c:v>309.28118694503286</c:v>
                </c:pt>
                <c:pt idx="33">
                  <c:v>309.28118694503286</c:v>
                </c:pt>
                <c:pt idx="34">
                  <c:v>309.28118694503286</c:v>
                </c:pt>
                <c:pt idx="35">
                  <c:v>309.28118694503286</c:v>
                </c:pt>
                <c:pt idx="36">
                  <c:v>309.28118694503286</c:v>
                </c:pt>
                <c:pt idx="37">
                  <c:v>309.28118694503286</c:v>
                </c:pt>
                <c:pt idx="38">
                  <c:v>309.28118694503286</c:v>
                </c:pt>
                <c:pt idx="39">
                  <c:v>309.28118694503286</c:v>
                </c:pt>
                <c:pt idx="40">
                  <c:v>309.28118694503286</c:v>
                </c:pt>
                <c:pt idx="41">
                  <c:v>309.28118694503286</c:v>
                </c:pt>
                <c:pt idx="42">
                  <c:v>309.28118694503286</c:v>
                </c:pt>
                <c:pt idx="43">
                  <c:v>309.28118694503286</c:v>
                </c:pt>
                <c:pt idx="44">
                  <c:v>309.28118694503286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'8'!$H$2</c:f>
              <c:strCache>
                <c:ptCount val="1"/>
                <c:pt idx="0">
                  <c:v>promedio ingreso petrolero 2007-2015</c:v>
                </c:pt>
              </c:strCache>
            </c:strRef>
          </c:tx>
          <c:spPr>
            <a:ln w="38100">
              <a:solidFill>
                <a:srgbClr val="FFFF00"/>
              </a:solidFill>
              <a:prstDash val="dash"/>
            </a:ln>
          </c:spPr>
          <c:marker>
            <c:symbol val="none"/>
          </c:marker>
          <c:cat>
            <c:numRef>
              <c:f>'8'!$B$3:$B$47</c:f>
              <c:numCache>
                <c:formatCode>General</c:formatCode>
                <c:ptCount val="45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</c:numCache>
            </c:numRef>
          </c:cat>
          <c:val>
            <c:numRef>
              <c:f>'8'!$H$3:$H$47</c:f>
              <c:numCache>
                <c:formatCode>General</c:formatCode>
                <c:ptCount val="45"/>
                <c:pt idx="36" formatCode="0.00">
                  <c:v>279.52079110385</c:v>
                </c:pt>
                <c:pt idx="37" formatCode="0.00">
                  <c:v>279.52079110385</c:v>
                </c:pt>
                <c:pt idx="38" formatCode="0.00">
                  <c:v>279.52079110385</c:v>
                </c:pt>
                <c:pt idx="39" formatCode="0.00">
                  <c:v>279.52079110385</c:v>
                </c:pt>
                <c:pt idx="40" formatCode="0.00">
                  <c:v>279.52079110385</c:v>
                </c:pt>
                <c:pt idx="41" formatCode="0.00">
                  <c:v>279.52079110385</c:v>
                </c:pt>
                <c:pt idx="42" formatCode="0.00">
                  <c:v>279.52079110385</c:v>
                </c:pt>
                <c:pt idx="43" formatCode="0.00">
                  <c:v>279.52079110385</c:v>
                </c:pt>
                <c:pt idx="44" formatCode="0.00">
                  <c:v>279.52079110385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442144"/>
        <c:axId val="283442704"/>
      </c:lineChart>
      <c:catAx>
        <c:axId val="28344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/>
            </a:pPr>
            <a:endParaRPr lang="es-ES"/>
          </a:p>
        </c:txPr>
        <c:crossAx val="283442704"/>
        <c:crosses val="autoZero"/>
        <c:auto val="1"/>
        <c:lblAlgn val="ctr"/>
        <c:lblOffset val="100"/>
        <c:noMultiLvlLbl val="0"/>
      </c:catAx>
      <c:valAx>
        <c:axId val="2834427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C" sz="1400"/>
                  <a:t>Dólares constantes 2014 per cápita</a:t>
                </a:r>
              </a:p>
            </c:rich>
          </c:tx>
          <c:layout/>
          <c:overlay val="0"/>
        </c:title>
        <c:numFmt formatCode="#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ES"/>
          </a:p>
        </c:txPr>
        <c:crossAx val="283442144"/>
        <c:crosses val="autoZero"/>
        <c:crossBetween val="between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1110487882857586"/>
          <c:y val="0.86993183215795089"/>
          <c:w val="0.82956497732788115"/>
          <c:h val="0.12983213178243869"/>
        </c:manualLayout>
      </c:layout>
      <c:overlay val="0"/>
      <c:txPr>
        <a:bodyPr/>
        <a:lstStyle/>
        <a:p>
          <a:pPr>
            <a:defRPr sz="1000"/>
          </a:pPr>
          <a:endParaRPr lang="es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23896978654325E-2"/>
          <c:y val="2.9689608636977068E-2"/>
          <c:w val="0.96615220604269159"/>
          <c:h val="0.66387913642624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'9'!$A$13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11"/>
              <c:numFmt formatCode="0.0%" sourceLinked="0"/>
              <c:spPr>
                <a:solidFill>
                  <a:srgbClr val="FFC000"/>
                </a:solidFill>
                <a:ln>
                  <a:solidFill>
                    <a:schemeClr val="bg1"/>
                  </a:solidFill>
                </a:ln>
              </c:spPr>
              <c:txPr>
                <a:bodyPr rot="-5400000" vert="horz"/>
                <a:lstStyle/>
                <a:p>
                  <a:pPr>
                    <a:defRPr sz="1300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0.0%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1300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solidFill>
                  <a:schemeClr val="bg1"/>
                </a:solidFill>
              </a:ln>
            </c:spPr>
            <c:txPr>
              <a:bodyPr rot="-5400000" vert="horz"/>
              <a:lstStyle/>
              <a:p>
                <a:pPr>
                  <a:defRPr sz="13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'9'!$B$12:$S$12</c:f>
              <c:strCache>
                <c:ptCount val="18"/>
                <c:pt idx="0">
                  <c:v>Cuba</c:v>
                </c:pt>
                <c:pt idx="1">
                  <c:v>Brasil</c:v>
                </c:pt>
                <c:pt idx="2">
                  <c:v>Argentina</c:v>
                </c:pt>
                <c:pt idx="3">
                  <c:v>Uruguay</c:v>
                </c:pt>
                <c:pt idx="4">
                  <c:v>México</c:v>
                </c:pt>
                <c:pt idx="5">
                  <c:v>Venezuela</c:v>
                </c:pt>
                <c:pt idx="6">
                  <c:v>Costa Rica</c:v>
                </c:pt>
                <c:pt idx="7">
                  <c:v>Honduras</c:v>
                </c:pt>
                <c:pt idx="8">
                  <c:v>Chile</c:v>
                </c:pt>
                <c:pt idx="9">
                  <c:v>Colombia</c:v>
                </c:pt>
                <c:pt idx="10">
                  <c:v>Paraguay</c:v>
                </c:pt>
                <c:pt idx="11">
                  <c:v>Ecuador</c:v>
                </c:pt>
                <c:pt idx="12">
                  <c:v>República Dominicana</c:v>
                </c:pt>
                <c:pt idx="13">
                  <c:v>Perú</c:v>
                </c:pt>
                <c:pt idx="14">
                  <c:v>Nicaragua</c:v>
                </c:pt>
                <c:pt idx="15">
                  <c:v>Panamá</c:v>
                </c:pt>
                <c:pt idx="16">
                  <c:v>Haití</c:v>
                </c:pt>
                <c:pt idx="17">
                  <c:v>Guatemala</c:v>
                </c:pt>
              </c:strCache>
            </c:strRef>
          </c:cat>
          <c:val>
            <c:numRef>
              <c:f>'9'!$B$13:$S$13</c:f>
              <c:numCache>
                <c:formatCode>0.0%</c:formatCode>
                <c:ptCount val="18"/>
                <c:pt idx="0">
                  <c:v>0.28800000000000014</c:v>
                </c:pt>
                <c:pt idx="1">
                  <c:v>0.26600000000000001</c:v>
                </c:pt>
                <c:pt idx="2">
                  <c:v>0.222</c:v>
                </c:pt>
                <c:pt idx="3">
                  <c:v>0.21500000000000005</c:v>
                </c:pt>
                <c:pt idx="4">
                  <c:v>0.21100000000000008</c:v>
                </c:pt>
                <c:pt idx="5">
                  <c:v>0.21000000000000005</c:v>
                </c:pt>
                <c:pt idx="6">
                  <c:v>0.18800000000000006</c:v>
                </c:pt>
                <c:pt idx="7">
                  <c:v>0.18800000000000006</c:v>
                </c:pt>
                <c:pt idx="8">
                  <c:v>0.18500000000000005</c:v>
                </c:pt>
                <c:pt idx="9">
                  <c:v>0.16600000000000001</c:v>
                </c:pt>
                <c:pt idx="10">
                  <c:v>0.15200000000000008</c:v>
                </c:pt>
                <c:pt idx="11">
                  <c:v>0.14900000000000005</c:v>
                </c:pt>
                <c:pt idx="12">
                  <c:v>0.14600000000000005</c:v>
                </c:pt>
                <c:pt idx="13">
                  <c:v>0.14300000000000004</c:v>
                </c:pt>
                <c:pt idx="14">
                  <c:v>0.13300000000000001</c:v>
                </c:pt>
                <c:pt idx="15">
                  <c:v>0.12000000000000002</c:v>
                </c:pt>
                <c:pt idx="16">
                  <c:v>0.11699999999999998</c:v>
                </c:pt>
                <c:pt idx="17">
                  <c:v>0.11199999999999996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373696"/>
        <c:axId val="197374256"/>
      </c:barChart>
      <c:lineChart>
        <c:grouping val="standard"/>
        <c:varyColors val="0"/>
        <c:ser>
          <c:idx val="1"/>
          <c:order val="1"/>
          <c:tx>
            <c:strRef>
              <c:f>'9'!$A$15</c:f>
              <c:strCache>
                <c:ptCount val="1"/>
                <c:pt idx="0">
                  <c:v>Promedio regional 2014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9"/>
              <c:layout>
                <c:manualLayout>
                  <c:x val="0.23823174931853525"/>
                  <c:y val="-0.21804952211538295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rPr>
                      <a:t>Promedio regional 2014
17,8%</a:t>
                    </a:r>
                    <a:endParaRPr lang="en-US" b="1">
                      <a:solidFill>
                        <a:schemeClr val="accent6"/>
                      </a:solidFill>
                    </a:endParaRP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'9'!$B$12:$S$12</c:f>
              <c:strCache>
                <c:ptCount val="18"/>
                <c:pt idx="0">
                  <c:v>Cuba</c:v>
                </c:pt>
                <c:pt idx="1">
                  <c:v>Brasil</c:v>
                </c:pt>
                <c:pt idx="2">
                  <c:v>Argentina</c:v>
                </c:pt>
                <c:pt idx="3">
                  <c:v>Uruguay</c:v>
                </c:pt>
                <c:pt idx="4">
                  <c:v>México</c:v>
                </c:pt>
                <c:pt idx="5">
                  <c:v>Venezuela</c:v>
                </c:pt>
                <c:pt idx="6">
                  <c:v>Costa Rica</c:v>
                </c:pt>
                <c:pt idx="7">
                  <c:v>Honduras</c:v>
                </c:pt>
                <c:pt idx="8">
                  <c:v>Chile</c:v>
                </c:pt>
                <c:pt idx="9">
                  <c:v>Colombia</c:v>
                </c:pt>
                <c:pt idx="10">
                  <c:v>Paraguay</c:v>
                </c:pt>
                <c:pt idx="11">
                  <c:v>Ecuador</c:v>
                </c:pt>
                <c:pt idx="12">
                  <c:v>República Dominicana</c:v>
                </c:pt>
                <c:pt idx="13">
                  <c:v>Perú</c:v>
                </c:pt>
                <c:pt idx="14">
                  <c:v>Nicaragua</c:v>
                </c:pt>
                <c:pt idx="15">
                  <c:v>Panamá</c:v>
                </c:pt>
                <c:pt idx="16">
                  <c:v>Haití</c:v>
                </c:pt>
                <c:pt idx="17">
                  <c:v>Guatemala</c:v>
                </c:pt>
              </c:strCache>
            </c:strRef>
          </c:cat>
          <c:val>
            <c:numRef>
              <c:f>'9'!$B$15:$S$15</c:f>
              <c:numCache>
                <c:formatCode>0.0%</c:formatCode>
                <c:ptCount val="18"/>
                <c:pt idx="0">
                  <c:v>0.1783888888888889</c:v>
                </c:pt>
                <c:pt idx="1">
                  <c:v>0.1783888888888889</c:v>
                </c:pt>
                <c:pt idx="2">
                  <c:v>0.1783888888888889</c:v>
                </c:pt>
                <c:pt idx="3">
                  <c:v>0.1783888888888889</c:v>
                </c:pt>
                <c:pt idx="4">
                  <c:v>0.1783888888888889</c:v>
                </c:pt>
                <c:pt idx="5">
                  <c:v>0.1783888888888889</c:v>
                </c:pt>
                <c:pt idx="6">
                  <c:v>0.1783888888888889</c:v>
                </c:pt>
                <c:pt idx="7">
                  <c:v>0.1783888888888889</c:v>
                </c:pt>
                <c:pt idx="8">
                  <c:v>0.1783888888888889</c:v>
                </c:pt>
                <c:pt idx="9">
                  <c:v>0.1783888888888889</c:v>
                </c:pt>
                <c:pt idx="10">
                  <c:v>0.1783888888888889</c:v>
                </c:pt>
                <c:pt idx="11">
                  <c:v>0.1783888888888889</c:v>
                </c:pt>
                <c:pt idx="12">
                  <c:v>0.1783888888888889</c:v>
                </c:pt>
                <c:pt idx="13">
                  <c:v>0.1783888888888889</c:v>
                </c:pt>
                <c:pt idx="14">
                  <c:v>0.1783888888888889</c:v>
                </c:pt>
                <c:pt idx="15">
                  <c:v>0.1783888888888889</c:v>
                </c:pt>
                <c:pt idx="16">
                  <c:v>0.1783888888888889</c:v>
                </c:pt>
                <c:pt idx="17">
                  <c:v>0.1783888888888889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373696"/>
        <c:axId val="197374256"/>
      </c:lineChart>
      <c:catAx>
        <c:axId val="19737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300"/>
            </a:pPr>
            <a:endParaRPr lang="es-ES"/>
          </a:p>
        </c:txPr>
        <c:crossAx val="197374256"/>
        <c:crosses val="autoZero"/>
        <c:auto val="1"/>
        <c:lblAlgn val="ctr"/>
        <c:lblOffset val="100"/>
        <c:noMultiLvlLbl val="0"/>
      </c:catAx>
      <c:valAx>
        <c:axId val="19737425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1973736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70048309178744E-2"/>
          <c:y val="8.8194444444444534E-2"/>
          <c:w val="0.96618936063645322"/>
          <c:h val="0.539398611111111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'9'!$A$20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numFmt formatCode="0.0%" sourceLinked="0"/>
              <c:spPr>
                <a:solidFill>
                  <a:srgbClr val="FFC000"/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1300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69697002089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13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'9'!$B$19:$S$19</c:f>
              <c:strCache>
                <c:ptCount val="18"/>
                <c:pt idx="0">
                  <c:v>Ecuador</c:v>
                </c:pt>
                <c:pt idx="1">
                  <c:v>Panamá</c:v>
                </c:pt>
                <c:pt idx="2">
                  <c:v>Honduras</c:v>
                </c:pt>
                <c:pt idx="3">
                  <c:v>México</c:v>
                </c:pt>
                <c:pt idx="4">
                  <c:v>Venezuela</c:v>
                </c:pt>
                <c:pt idx="5">
                  <c:v>Perú</c:v>
                </c:pt>
                <c:pt idx="6">
                  <c:v>Argentina</c:v>
                </c:pt>
                <c:pt idx="7">
                  <c:v>Nicaragua</c:v>
                </c:pt>
                <c:pt idx="8">
                  <c:v>Chile</c:v>
                </c:pt>
                <c:pt idx="9">
                  <c:v>Rep. Dominicana</c:v>
                </c:pt>
                <c:pt idx="10">
                  <c:v>Paraguay</c:v>
                </c:pt>
                <c:pt idx="11">
                  <c:v>Guatemala</c:v>
                </c:pt>
                <c:pt idx="12">
                  <c:v>Cuba</c:v>
                </c:pt>
                <c:pt idx="13">
                  <c:v>Haití</c:v>
                </c:pt>
                <c:pt idx="14">
                  <c:v>Colombia</c:v>
                </c:pt>
                <c:pt idx="15">
                  <c:v>Brasil</c:v>
                </c:pt>
                <c:pt idx="16">
                  <c:v>Uruguay</c:v>
                </c:pt>
                <c:pt idx="17">
                  <c:v>Costa Rica</c:v>
                </c:pt>
              </c:strCache>
            </c:strRef>
          </c:cat>
          <c:val>
            <c:numRef>
              <c:f>'9'!$B$20:$S$20</c:f>
              <c:numCache>
                <c:formatCode>0%</c:formatCode>
                <c:ptCount val="18"/>
                <c:pt idx="0" formatCode="0.0%">
                  <c:v>0.11700000000000002</c:v>
                </c:pt>
                <c:pt idx="1">
                  <c:v>7.6999999999999999E-2</c:v>
                </c:pt>
                <c:pt idx="2">
                  <c:v>5.1000000000000004E-2</c:v>
                </c:pt>
                <c:pt idx="3">
                  <c:v>4.9000000000000016E-2</c:v>
                </c:pt>
                <c:pt idx="4">
                  <c:v>4.8000000000000001E-2</c:v>
                </c:pt>
                <c:pt idx="5">
                  <c:v>4.7000000000000014E-2</c:v>
                </c:pt>
                <c:pt idx="6">
                  <c:v>4.5000000000000012E-2</c:v>
                </c:pt>
                <c:pt idx="7">
                  <c:v>4.5000000000000012E-2</c:v>
                </c:pt>
                <c:pt idx="8">
                  <c:v>3.7999999999999999E-2</c:v>
                </c:pt>
                <c:pt idx="9">
                  <c:v>3.7000000000000012E-2</c:v>
                </c:pt>
                <c:pt idx="10">
                  <c:v>3.6000000000000011E-2</c:v>
                </c:pt>
                <c:pt idx="11">
                  <c:v>3.3000000000000002E-2</c:v>
                </c:pt>
                <c:pt idx="12">
                  <c:v>3.2000000000000015E-2</c:v>
                </c:pt>
                <c:pt idx="13">
                  <c:v>3.2000000000000015E-2</c:v>
                </c:pt>
                <c:pt idx="14">
                  <c:v>2.8999999999999998E-2</c:v>
                </c:pt>
                <c:pt idx="15">
                  <c:v>1.8000000000000009E-2</c:v>
                </c:pt>
                <c:pt idx="16">
                  <c:v>1.6000000000000007E-2</c:v>
                </c:pt>
                <c:pt idx="17">
                  <c:v>1.3999999999999999E-2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912384"/>
        <c:axId val="283912944"/>
      </c:barChart>
      <c:lineChart>
        <c:grouping val="standard"/>
        <c:varyColors val="0"/>
        <c:ser>
          <c:idx val="1"/>
          <c:order val="1"/>
          <c:tx>
            <c:strRef>
              <c:f>'9'!$A$22</c:f>
              <c:strCache>
                <c:ptCount val="1"/>
                <c:pt idx="0">
                  <c:v>Promedio regional 2014</c:v>
                </c:pt>
              </c:strCache>
            </c:strRef>
          </c:tx>
          <c:spPr>
            <a:ln w="57150"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0.25204891817895481"/>
                  <c:y val="-0.29917037037037048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rPr>
                      <a:t>Promedio regional 2014
4,2%</a:t>
                    </a:r>
                    <a:endParaRPr lang="en-US" b="1">
                      <a:solidFill>
                        <a:schemeClr val="accent6"/>
                      </a:solidFill>
                    </a:endParaRPr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'9'!$B$19:$S$19</c:f>
              <c:strCache>
                <c:ptCount val="18"/>
                <c:pt idx="0">
                  <c:v>Ecuador</c:v>
                </c:pt>
                <c:pt idx="1">
                  <c:v>Panamá</c:v>
                </c:pt>
                <c:pt idx="2">
                  <c:v>Honduras</c:v>
                </c:pt>
                <c:pt idx="3">
                  <c:v>México</c:v>
                </c:pt>
                <c:pt idx="4">
                  <c:v>Venezuela</c:v>
                </c:pt>
                <c:pt idx="5">
                  <c:v>Perú</c:v>
                </c:pt>
                <c:pt idx="6">
                  <c:v>Argentina</c:v>
                </c:pt>
                <c:pt idx="7">
                  <c:v>Nicaragua</c:v>
                </c:pt>
                <c:pt idx="8">
                  <c:v>Chile</c:v>
                </c:pt>
                <c:pt idx="9">
                  <c:v>Rep. Dominicana</c:v>
                </c:pt>
                <c:pt idx="10">
                  <c:v>Paraguay</c:v>
                </c:pt>
                <c:pt idx="11">
                  <c:v>Guatemala</c:v>
                </c:pt>
                <c:pt idx="12">
                  <c:v>Cuba</c:v>
                </c:pt>
                <c:pt idx="13">
                  <c:v>Haití</c:v>
                </c:pt>
                <c:pt idx="14">
                  <c:v>Colombia</c:v>
                </c:pt>
                <c:pt idx="15">
                  <c:v>Brasil</c:v>
                </c:pt>
                <c:pt idx="16">
                  <c:v>Uruguay</c:v>
                </c:pt>
                <c:pt idx="17">
                  <c:v>Costa Rica</c:v>
                </c:pt>
              </c:strCache>
            </c:strRef>
          </c:cat>
          <c:val>
            <c:numRef>
              <c:f>'9'!$B$22:$S$22</c:f>
              <c:numCache>
                <c:formatCode>0.0%</c:formatCode>
                <c:ptCount val="18"/>
                <c:pt idx="0">
                  <c:v>4.2444444444444465E-2</c:v>
                </c:pt>
                <c:pt idx="1">
                  <c:v>4.2444444444444465E-2</c:v>
                </c:pt>
                <c:pt idx="2">
                  <c:v>4.2444444444444465E-2</c:v>
                </c:pt>
                <c:pt idx="3">
                  <c:v>4.2444444444444465E-2</c:v>
                </c:pt>
                <c:pt idx="4">
                  <c:v>4.2444444444444465E-2</c:v>
                </c:pt>
                <c:pt idx="5">
                  <c:v>4.2444444444444465E-2</c:v>
                </c:pt>
                <c:pt idx="6">
                  <c:v>4.2444444444444465E-2</c:v>
                </c:pt>
                <c:pt idx="7">
                  <c:v>4.2444444444444465E-2</c:v>
                </c:pt>
                <c:pt idx="8">
                  <c:v>4.2444444444444465E-2</c:v>
                </c:pt>
                <c:pt idx="9">
                  <c:v>4.2444444444444465E-2</c:v>
                </c:pt>
                <c:pt idx="10">
                  <c:v>4.2444444444444465E-2</c:v>
                </c:pt>
                <c:pt idx="11">
                  <c:v>4.2444444444444465E-2</c:v>
                </c:pt>
                <c:pt idx="12">
                  <c:v>4.2444444444444465E-2</c:v>
                </c:pt>
                <c:pt idx="13">
                  <c:v>4.2444444444444465E-2</c:v>
                </c:pt>
                <c:pt idx="14">
                  <c:v>4.2444444444444465E-2</c:v>
                </c:pt>
                <c:pt idx="15">
                  <c:v>4.2444444444444465E-2</c:v>
                </c:pt>
                <c:pt idx="16">
                  <c:v>4.2444444444444465E-2</c:v>
                </c:pt>
                <c:pt idx="17">
                  <c:v>4.2444444444444465E-2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912384"/>
        <c:axId val="283912944"/>
      </c:lineChart>
      <c:catAx>
        <c:axId val="28391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300"/>
            </a:pPr>
            <a:endParaRPr lang="es-ES"/>
          </a:p>
        </c:txPr>
        <c:crossAx val="283912944"/>
        <c:crosses val="autoZero"/>
        <c:auto val="1"/>
        <c:lblAlgn val="ctr"/>
        <c:lblOffset val="100"/>
        <c:noMultiLvlLbl val="0"/>
      </c:catAx>
      <c:valAx>
        <c:axId val="283912944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839123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0.31169</cdr:y>
    </cdr:from>
    <cdr:to>
      <cdr:x>0.04167</cdr:x>
      <cdr:y>0.54726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0" y="1714512"/>
          <a:ext cx="357190" cy="1295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pPr algn="ctr"/>
          <a:r>
            <a:rPr lang="es-EC" b="1" dirty="0" smtClean="0"/>
            <a:t>% del PIB</a:t>
          </a:r>
          <a:endParaRPr lang="es-EC" sz="1100" b="1" dirty="0"/>
        </a:p>
      </cdr:txBody>
    </cdr:sp>
  </cdr:relSizeAnchor>
  <cdr:relSizeAnchor xmlns:cdr="http://schemas.openxmlformats.org/drawingml/2006/chartDrawing">
    <cdr:from>
      <cdr:x>0.95</cdr:x>
      <cdr:y>0.35065</cdr:y>
    </cdr:from>
    <cdr:to>
      <cdr:x>0.99167</cdr:x>
      <cdr:y>0.59584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8143932" y="1928826"/>
          <a:ext cx="357190" cy="1348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s-EC" sz="1100" b="1" dirty="0" smtClean="0"/>
            <a:t>USD Millones</a:t>
          </a:r>
          <a:endParaRPr lang="es-EC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0.38843</cdr:x>
      <cdr:y>0.1319</cdr:y>
    </cdr:from>
    <cdr:to>
      <cdr:x>0.5687</cdr:x>
      <cdr:y>0.33918</cdr:y>
    </cdr:to>
    <cdr:sp macro="" textlink="">
      <cdr:nvSpPr>
        <cdr:cNvPr id="3" name="1 Rectángulo"/>
        <cdr:cNvSpPr/>
      </cdr:nvSpPr>
      <cdr:spPr>
        <a:xfrm xmlns:a="http://schemas.openxmlformats.org/drawingml/2006/main">
          <a:off x="3384376" y="504056"/>
          <a:ext cx="1570724" cy="7920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solidFill>
            <a:schemeClr val="bg2">
              <a:lumMod val="75000"/>
            </a:schemeClr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C" sz="1400" dirty="0">
              <a:solidFill>
                <a:sysClr val="windowText" lastClr="000000"/>
              </a:solidFill>
            </a:rPr>
            <a:t>Promedio</a:t>
          </a:r>
          <a:r>
            <a:rPr lang="es-EC" sz="1400" baseline="0" dirty="0">
              <a:solidFill>
                <a:sysClr val="windowText" lastClr="000000"/>
              </a:solidFill>
            </a:rPr>
            <a:t> ingreso petrolero (1971-2015):  309,28</a:t>
          </a:r>
          <a:endParaRPr lang="es-EC" sz="14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0.78768</cdr:x>
      <cdr:y>0.0442</cdr:y>
    </cdr:from>
    <cdr:to>
      <cdr:x>0.94582</cdr:x>
      <cdr:y>0.30149</cdr:y>
    </cdr:to>
    <cdr:sp macro="" textlink="">
      <cdr:nvSpPr>
        <cdr:cNvPr id="4" name="1 Rectángulo"/>
        <cdr:cNvSpPr/>
      </cdr:nvSpPr>
      <cdr:spPr>
        <a:xfrm xmlns:a="http://schemas.openxmlformats.org/drawingml/2006/main">
          <a:off x="8134240" y="168737"/>
          <a:ext cx="1633094" cy="98222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FF00"/>
          </a:solidFill>
          <a:prstDash val="sysDash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C" sz="1400" dirty="0">
              <a:solidFill>
                <a:sysClr val="windowText" lastClr="000000"/>
              </a:solidFill>
            </a:rPr>
            <a:t>Promedio</a:t>
          </a:r>
          <a:r>
            <a:rPr lang="es-EC" sz="1400" baseline="0" dirty="0">
              <a:solidFill>
                <a:sysClr val="windowText" lastClr="000000"/>
              </a:solidFill>
            </a:rPr>
            <a:t> ingreso petrolero (2007-2015):  279,52</a:t>
          </a:r>
          <a:endParaRPr lang="es-EC" sz="1400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10841-254A-4A2A-9F65-58F7D149C449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05513-EE06-4ABB-8F23-C26D1CB52CC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475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0593">
              <a:defRPr sz="1000"/>
            </a:pPr>
            <a:endParaRPr lang="es-EC" dirty="0">
              <a:solidFill>
                <a:sysClr val="windowText" lastClr="000000"/>
              </a:solidFill>
            </a:endParaRPr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D3E42-1177-416B-98D2-70A06CF8A652}" type="slidenum">
              <a:rPr lang="es-ES" smtClean="0">
                <a:latin typeface="Arial" pitchFamily="34" charset="0"/>
                <a:ea typeface="ヒラギノ角ゴ Pro W3"/>
                <a:cs typeface="ヒラギノ角ゴ Pro W3"/>
              </a:rPr>
              <a:pPr/>
              <a:t>1</a:t>
            </a:fld>
            <a:endParaRPr lang="es-ES" dirty="0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351223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baseline="0" dirty="0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D3E42-1177-416B-98D2-70A06CF8A652}" type="slidenum">
              <a:rPr lang="es-ES" smtClean="0">
                <a:latin typeface="Arial" pitchFamily="34" charset="0"/>
                <a:ea typeface="ヒラギノ角ゴ Pro W3"/>
                <a:cs typeface="ヒラギノ角ゴ Pro W3"/>
              </a:rPr>
              <a:pPr/>
              <a:t>11</a:t>
            </a:fld>
            <a:endParaRPr lang="es-E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85987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5CEF3-D60E-4C29-A401-DEB08937D211}" type="slidenum">
              <a:rPr lang="es-EC" smtClean="0"/>
              <a:pPr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65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B05C5-9B3F-45C9-BAE5-37F2E76FFDA8}" type="slidenum">
              <a:rPr lang="es-EC" smtClean="0"/>
              <a:pPr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423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B05C5-9B3F-45C9-BAE5-37F2E76FFDA8}" type="slidenum">
              <a:rPr lang="es-EC" smtClean="0"/>
              <a:pPr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423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B05C5-9B3F-45C9-BAE5-37F2E76FFDA8}" type="slidenum">
              <a:rPr lang="es-EC" smtClean="0"/>
              <a:pPr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423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B05C5-9B3F-45C9-BAE5-37F2E76FFDA8}" type="slidenum">
              <a:rPr lang="es-EC" smtClean="0"/>
              <a:pPr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423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4616">
              <a:defRPr sz="1000"/>
            </a:pPr>
            <a:endParaRPr lang="es-EC" dirty="0">
              <a:solidFill>
                <a:sysClr val="windowText" lastClr="000000"/>
              </a:solidFill>
            </a:endParaRPr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D3E42-1177-416B-98D2-70A06CF8A652}" type="slidenum">
              <a:rPr lang="es-ES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ヒラギノ角ゴ Pro W3"/>
              </a:rPr>
              <a:pPr/>
              <a:t>8</a:t>
            </a:fld>
            <a:endParaRPr lang="es-ES" dirty="0" smtClean="0">
              <a:solidFill>
                <a:prstClr val="black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351223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0593">
              <a:defRPr sz="1000"/>
            </a:pPr>
            <a:endParaRPr lang="es-EC" dirty="0">
              <a:solidFill>
                <a:sysClr val="windowText" lastClr="000000"/>
              </a:solidFill>
            </a:endParaRPr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D3E42-1177-416B-98D2-70A06CF8A652}" type="slidenum">
              <a:rPr lang="es-ES" smtClean="0">
                <a:latin typeface="Arial" pitchFamily="34" charset="0"/>
                <a:ea typeface="ヒラギノ角ゴ Pro W3"/>
                <a:cs typeface="ヒラギノ角ゴ Pro W3"/>
              </a:rPr>
              <a:pPr/>
              <a:t>9</a:t>
            </a:fld>
            <a:endParaRPr lang="es-ES" dirty="0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351223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baseline="0" dirty="0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D3E42-1177-416B-98D2-70A06CF8A652}" type="slidenum">
              <a:rPr lang="es-ES" smtClean="0">
                <a:latin typeface="Arial" pitchFamily="34" charset="0"/>
                <a:ea typeface="ヒラギノ角ゴ Pro W3"/>
                <a:cs typeface="ヒラギノ角ゴ Pro W3"/>
              </a:rPr>
              <a:pPr/>
              <a:t>10</a:t>
            </a:fld>
            <a:endParaRPr lang="es-E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11596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C740-75D0-4F9E-BD97-A747FAA00B2F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AA2F-45EE-457C-9B50-D458732643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7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E982-60AE-43AC-A0B7-263A93EBFFDD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358AA-0FAA-47D3-BD2E-A42CEA3EC4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22A9-FC32-4319-8461-3E1F3EB81A2A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4FE8A-9EE6-475B-B5B4-C8FC32759B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E0D8-26AA-4C9C-8F91-6DBB76B7BDF7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EABE9-A0C7-4D4A-9A15-457E7D14F2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8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A1D8-99A4-486E-99A3-897ABDCC5B87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2B18F-942B-4E1F-AB80-94416916A7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6838-00BD-40D5-B62B-5618508B6ABB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B801-209E-49BA-B192-9B9BBDA662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7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0683-0314-4C68-8C98-769326EA6757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86A7-A220-4E11-B4BD-B3886D771D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9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A5EE-CF4D-449C-95C1-FCB7480513D6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623E5-6762-45F0-B08D-ACE82B5C65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18BE-088A-4FCD-9340-5FF06A130AD8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602E6-2DF2-4447-BE9E-6EDC7EE4C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3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DBE48-1C99-4E5E-BBEB-E0B337D1AD63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6F7B-38CC-4554-B785-6E1F33031D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A8D40-F57F-4122-B517-68BE65D44F5F}" type="datetime1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15AE2-A43F-4D33-89BB-918F81D1B0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32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986"/>
            <a:ext cx="28448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40">
                <a:solidFill>
                  <a:srgbClr val="898989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BC62-DB46-4B79-8931-2E0C4BF0E724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7/23/2015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986"/>
            <a:ext cx="38608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40">
                <a:solidFill>
                  <a:srgbClr val="898989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986"/>
            <a:ext cx="28448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40">
                <a:solidFill>
                  <a:srgbClr val="898989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DB709C-822F-424A-A781-DD140777B9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2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80" kern="1200">
          <a:solidFill>
            <a:schemeClr val="tx2"/>
          </a:solidFill>
          <a:latin typeface="Calibri"/>
          <a:ea typeface="MS PGothic" pitchFamily="34" charset="-128"/>
          <a:cs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Calibri" charset="0"/>
          <a:ea typeface="MS PGothic" pitchFamily="34" charset="-128"/>
          <a:cs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Calibri" charset="0"/>
          <a:ea typeface="MS PGothic" pitchFamily="34" charset="-128"/>
          <a:cs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Calibri" charset="0"/>
          <a:ea typeface="MS PGothic" pitchFamily="34" charset="-128"/>
          <a:cs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Calibri" charset="0"/>
          <a:ea typeface="MS PGothic" pitchFamily="34" charset="-128"/>
          <a:cs typeface="Gill Sans" charset="0"/>
        </a:defRPr>
      </a:lvl5pPr>
      <a:lvl6pPr marL="548640" algn="ctr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charset="0"/>
        </a:defRPr>
      </a:lvl6pPr>
      <a:lvl7pPr marL="1097280" algn="ctr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charset="0"/>
        </a:defRPr>
      </a:lvl7pPr>
      <a:lvl8pPr marL="1645920" algn="ctr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charset="0"/>
        </a:defRPr>
      </a:lvl8pPr>
      <a:lvl9pPr marL="2194560" algn="ctr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charset="0"/>
        </a:defRPr>
      </a:lvl9pPr>
    </p:titleStyle>
    <p:bodyStyle>
      <a:lvl1pPr marL="411480" indent="-41148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840" kern="1200">
          <a:solidFill>
            <a:srgbClr val="7F7F7F"/>
          </a:solidFill>
          <a:latin typeface="Calibri"/>
          <a:ea typeface="MS PGothic" pitchFamily="34" charset="-128"/>
          <a:cs typeface="Gill Sans"/>
        </a:defRPr>
      </a:lvl1pPr>
      <a:lvl2pPr marL="89154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360" kern="1200">
          <a:solidFill>
            <a:srgbClr val="7F7F7F"/>
          </a:solidFill>
          <a:latin typeface="Calibri"/>
          <a:ea typeface="MS PGothic" pitchFamily="34" charset="-128"/>
          <a:cs typeface="Gill Sans"/>
        </a:defRPr>
      </a:lvl2pPr>
      <a:lvl3pPr marL="1371600" indent="-27432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80" kern="1200">
          <a:solidFill>
            <a:srgbClr val="7F7F7F"/>
          </a:solidFill>
          <a:latin typeface="Calibri"/>
          <a:ea typeface="MS PGothic" pitchFamily="34" charset="-128"/>
          <a:cs typeface="Gill Sans"/>
        </a:defRPr>
      </a:lvl3pPr>
      <a:lvl4pPr marL="1920240" indent="-27432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rgbClr val="7F7F7F"/>
          </a:solidFill>
          <a:latin typeface="Calibri"/>
          <a:ea typeface="MS PGothic" pitchFamily="34" charset="-128"/>
          <a:cs typeface="Gill Sans"/>
        </a:defRPr>
      </a:lvl4pPr>
      <a:lvl5pPr marL="2468880" indent="-27432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400" kern="1200">
          <a:solidFill>
            <a:srgbClr val="7F7F7F"/>
          </a:solidFill>
          <a:latin typeface="Calibri"/>
          <a:ea typeface="MS PGothic" pitchFamily="34" charset="-128"/>
          <a:cs typeface="Gill San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 bwMode="auto">
          <a:xfrm>
            <a:off x="0" y="0"/>
            <a:ext cx="12192000" cy="663893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0" hangingPunct="0">
              <a:defRPr/>
            </a:pPr>
            <a:r>
              <a:rPr lang="es-EC" sz="2100" dirty="0">
                <a:cs typeface="Arial" pitchFamily="34" charset="0"/>
              </a:rPr>
              <a:t>En el 2014</a:t>
            </a:r>
            <a:r>
              <a:rPr lang="es-EC" sz="2100" dirty="0" smtClean="0">
                <a:cs typeface="Arial" pitchFamily="34" charset="0"/>
              </a:rPr>
              <a:t>, la presión tributaria (ingreso tributarios como % del PIB) en Ecuador fue equivalente al 14,4%, inferior al promedio regional que alcanzó el 15%. </a:t>
            </a:r>
            <a:endParaRPr lang="es-EC" sz="2100" dirty="0">
              <a:latin typeface="+mj-lt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82" y="1760494"/>
            <a:ext cx="10354433" cy="462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166281" y="854923"/>
            <a:ext cx="5991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Presión Tributaria</a:t>
            </a:r>
          </a:p>
          <a:p>
            <a:r>
              <a:rPr lang="es-EC" b="1" dirty="0" smtClean="0"/>
              <a:t>Ingresos Tributarios del Gobierno Central como % del PIB</a:t>
            </a:r>
            <a:endParaRPr lang="es-EC" b="1" dirty="0"/>
          </a:p>
        </p:txBody>
      </p:sp>
      <p:sp>
        <p:nvSpPr>
          <p:cNvPr id="7" name="CuadroTexto 18"/>
          <p:cNvSpPr txBox="1">
            <a:spLocks noChangeArrowheads="1"/>
          </p:cNvSpPr>
          <p:nvPr/>
        </p:nvSpPr>
        <p:spPr bwMode="auto">
          <a:xfrm>
            <a:off x="0" y="6131182"/>
            <a:ext cx="12192000" cy="51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226" tIns="58613" rIns="117226" bIns="5861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C" sz="1300" b="1" dirty="0">
                <a:solidFill>
                  <a:prstClr val="black"/>
                </a:solidFill>
              </a:rPr>
              <a:t>Fuente: </a:t>
            </a:r>
            <a:r>
              <a:rPr lang="es-EC" sz="1300" dirty="0">
                <a:solidFill>
                  <a:prstClr val="black"/>
                </a:solidFill>
              </a:rPr>
              <a:t>CEPAL. Ecuador: BCE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C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048463" y="866216"/>
            <a:ext cx="2845325" cy="4809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0" y="0"/>
            <a:ext cx="12192000" cy="866216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0" hangingPunct="0">
              <a:defRPr/>
            </a:pPr>
            <a:r>
              <a:rPr lang="es-ES_tradnl" sz="2600" dirty="0">
                <a:latin typeface="+mj-lt"/>
                <a:cs typeface="Arial" pitchFamily="34" charset="0"/>
              </a:rPr>
              <a:t>Durante el periodo de la Revolución Ciudadana, se registran los niveles de deuda externa pública más bajos desde el retorno a la democracia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31371" y="6021289"/>
            <a:ext cx="11329259" cy="349203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r>
              <a:rPr lang="es-EC" sz="1500" dirty="0">
                <a:latin typeface="+mj-lt"/>
              </a:rPr>
              <a:t>Fuente: Ministerio de Finanzas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356007" y="1072944"/>
            <a:ext cx="3840427" cy="672369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pPr algn="ctr"/>
            <a:r>
              <a:rPr lang="es-EC" b="1" dirty="0"/>
              <a:t>Deuda externa pública</a:t>
            </a:r>
          </a:p>
          <a:p>
            <a:pPr algn="ctr"/>
            <a:r>
              <a:rPr lang="es-EC" dirty="0"/>
              <a:t>% del PIB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3" y="1700808"/>
            <a:ext cx="11952651" cy="397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4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31369" y="6195890"/>
            <a:ext cx="11329259" cy="349203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r>
              <a:rPr lang="es-EC" sz="1500" dirty="0">
                <a:latin typeface="+mj-lt"/>
              </a:rPr>
              <a:t>Fuente: Ministerio de Finanzas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0"/>
            <a:ext cx="12192000" cy="955343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just"/>
            <a:r>
              <a:rPr lang="es-EC" sz="2200" dirty="0" smtClean="0"/>
              <a:t>La deuda total (externa e interna) es baja respecto a periodos de gobierno anteriores.   Esto se traduce en un mayor margen de acción para destinar recursos al mejoramiento de la calidad de vida de la población ecuatoriana.</a:t>
            </a:r>
            <a:endParaRPr lang="es-EC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8" y="970391"/>
            <a:ext cx="11624150" cy="52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5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06225"/>
              </p:ext>
            </p:extLst>
          </p:nvPr>
        </p:nvGraphicFramePr>
        <p:xfrm>
          <a:off x="1459523" y="5625758"/>
          <a:ext cx="8452338" cy="17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52338"/>
              </a:tblGrid>
              <a:tr h="169741">
                <a:tc>
                  <a:txBody>
                    <a:bodyPr/>
                    <a:lstStyle/>
                    <a:p>
                      <a:pPr marL="0" marR="0" indent="0" algn="l" defTabSz="10972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100" u="none" strike="noStrike" dirty="0">
                          <a:effectLst/>
                        </a:rPr>
                        <a:t>FUENTE: Centro Interamericano de Administraciones Tributarias. </a:t>
                      </a:r>
                      <a:r>
                        <a:rPr lang="es-EC" sz="1100" b="0" dirty="0" smtClean="0"/>
                        <a:t>Histórico de Alícuotas de los Impuestos sobre el Valor Agregado (IVA)</a:t>
                      </a:r>
                      <a:r>
                        <a:rPr lang="es-EC" sz="1100" u="none" strike="noStrike" dirty="0" smtClean="0">
                          <a:effectLst/>
                        </a:rPr>
                        <a:t>.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166281" y="549786"/>
            <a:ext cx="599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Gráfico Comparativo Tasas IVA en Países de la Región</a:t>
            </a:r>
            <a:endParaRPr lang="es-EC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1187356"/>
            <a:ext cx="11087360" cy="4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5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" y="6211670"/>
            <a:ext cx="2694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/>
              <a:t>Fuente:</a:t>
            </a:r>
            <a:r>
              <a:rPr lang="es-EC" sz="1200" dirty="0" smtClean="0"/>
              <a:t> SRI, 12-enero-2015</a:t>
            </a:r>
          </a:p>
          <a:p>
            <a:r>
              <a:rPr lang="es-EC" sz="1200" dirty="0" smtClean="0"/>
              <a:t>Nota: No incluyen ingresos arancelarios;</a:t>
            </a:r>
          </a:p>
          <a:p>
            <a:r>
              <a:rPr lang="es-EC" sz="1200" dirty="0" smtClean="0"/>
              <a:t>2015 proyección (p)</a:t>
            </a:r>
            <a:endParaRPr lang="es-EC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136478"/>
            <a:ext cx="12192000" cy="114938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3200" b="1" dirty="0" smtClean="0">
                <a:latin typeface="+mj-lt"/>
                <a:ea typeface="+mj-ea"/>
                <a:cs typeface="+mj-cs"/>
              </a:rPr>
              <a:t>SRI – Recaudación y Contribución Tributaria Anual</a:t>
            </a:r>
            <a:r>
              <a:rPr kumimoji="0" lang="es-EC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C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C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2000 – 2015 </a:t>
            </a:r>
            <a:endParaRPr kumimoji="0" lang="es-EC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2 Gráfico"/>
          <p:cNvGraphicFramePr/>
          <p:nvPr/>
        </p:nvGraphicFramePr>
        <p:xfrm>
          <a:off x="285710" y="857232"/>
          <a:ext cx="11620581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40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/>
          <p:cNvSpPr txBox="1"/>
          <p:nvPr/>
        </p:nvSpPr>
        <p:spPr>
          <a:xfrm>
            <a:off x="3997500" y="1010227"/>
            <a:ext cx="39604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C" dirty="0">
                <a:solidFill>
                  <a:prstClr val="black"/>
                </a:solidFill>
                <a:latin typeface="+mj-lt"/>
                <a:ea typeface="ヒラギノ角ゴ Pro W3"/>
              </a:rPr>
              <a:t>Ingresos del Gobierno Central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C" sz="1400" dirty="0">
                <a:solidFill>
                  <a:prstClr val="black"/>
                </a:solidFill>
                <a:latin typeface="+mj-lt"/>
                <a:ea typeface="ヒラギノ角ゴ Pro W3"/>
              </a:rPr>
              <a:t>1971 - 2015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C" sz="1400" dirty="0">
                <a:solidFill>
                  <a:prstClr val="black"/>
                </a:solidFill>
                <a:latin typeface="+mj-lt"/>
                <a:ea typeface="ヒラギノ角ゴ Pro W3"/>
              </a:rPr>
              <a:t>Año base: 2014=100</a:t>
            </a: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47145"/>
              </p:ext>
            </p:extLst>
          </p:nvPr>
        </p:nvGraphicFramePr>
        <p:xfrm>
          <a:off x="782386" y="1750718"/>
          <a:ext cx="10326892" cy="381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2 Rectángulo"/>
          <p:cNvSpPr/>
          <p:nvPr/>
        </p:nvSpPr>
        <p:spPr>
          <a:xfrm>
            <a:off x="1405720" y="219170"/>
            <a:ext cx="9144000" cy="665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240"/>
              </a:lnSpc>
            </a:pPr>
            <a:r>
              <a:rPr lang="es-EC" sz="2400" b="1" dirty="0">
                <a:solidFill>
                  <a:srgbClr val="404040"/>
                </a:solidFill>
                <a:latin typeface="+mj-lt"/>
                <a:cs typeface="Arial Narrow"/>
              </a:rPr>
              <a:t>El éxito del país </a:t>
            </a:r>
            <a:r>
              <a:rPr lang="es-EC" sz="2400" b="1" dirty="0" smtClean="0">
                <a:solidFill>
                  <a:srgbClr val="404040"/>
                </a:solidFill>
                <a:latin typeface="+mj-lt"/>
                <a:cs typeface="Arial Narrow"/>
              </a:rPr>
              <a:t>no </a:t>
            </a:r>
            <a:r>
              <a:rPr lang="es-EC" sz="2400" b="1" dirty="0">
                <a:solidFill>
                  <a:srgbClr val="404040"/>
                </a:solidFill>
                <a:latin typeface="+mj-lt"/>
                <a:cs typeface="Arial Narrow"/>
              </a:rPr>
              <a:t>depende de factores </a:t>
            </a:r>
            <a:r>
              <a:rPr lang="es-EC" sz="2400" b="1" dirty="0" smtClean="0">
                <a:solidFill>
                  <a:srgbClr val="404040"/>
                </a:solidFill>
                <a:latin typeface="+mj-lt"/>
                <a:cs typeface="Arial Narrow"/>
              </a:rPr>
              <a:t>externos sino </a:t>
            </a:r>
            <a:r>
              <a:rPr lang="es-EC" sz="2400" b="1" dirty="0">
                <a:solidFill>
                  <a:srgbClr val="404040"/>
                </a:solidFill>
                <a:latin typeface="+mj-lt"/>
                <a:cs typeface="Arial Narrow"/>
              </a:rPr>
              <a:t>de l</a:t>
            </a:r>
            <a:r>
              <a:rPr lang="es-EC" sz="2400" b="1" dirty="0" smtClean="0">
                <a:solidFill>
                  <a:srgbClr val="404040"/>
                </a:solidFill>
                <a:latin typeface="+mj-lt"/>
                <a:cs typeface="Arial Narrow"/>
              </a:rPr>
              <a:t>a dinámica económica </a:t>
            </a:r>
            <a:r>
              <a:rPr lang="es-EC" sz="2400" b="1" dirty="0">
                <a:solidFill>
                  <a:srgbClr val="404040"/>
                </a:solidFill>
                <a:latin typeface="+mj-lt"/>
                <a:cs typeface="Arial Narrow"/>
              </a:rPr>
              <a:t>y </a:t>
            </a:r>
            <a:r>
              <a:rPr lang="es-EC" sz="2400" b="1" dirty="0" smtClean="0">
                <a:solidFill>
                  <a:srgbClr val="404040"/>
                </a:solidFill>
                <a:latin typeface="+mj-lt"/>
                <a:cs typeface="Arial Narrow"/>
              </a:rPr>
              <a:t>la correcta </a:t>
            </a:r>
            <a:r>
              <a:rPr lang="es-EC" sz="2400" b="1" dirty="0">
                <a:solidFill>
                  <a:srgbClr val="404040"/>
                </a:solidFill>
                <a:latin typeface="+mj-lt"/>
                <a:cs typeface="Arial Narrow"/>
              </a:rPr>
              <a:t>aplicación de políticas</a:t>
            </a:r>
          </a:p>
        </p:txBody>
      </p:sp>
      <p:sp>
        <p:nvSpPr>
          <p:cNvPr id="8" name="5 CuadroTexto"/>
          <p:cNvSpPr txBox="1"/>
          <p:nvPr/>
        </p:nvSpPr>
        <p:spPr>
          <a:xfrm>
            <a:off x="782385" y="5676393"/>
            <a:ext cx="7214066" cy="64547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ts val="2240"/>
              </a:lnSpc>
              <a:buFont typeface="Arial" pitchFamily="34" charset="0"/>
              <a:buChar char="•"/>
            </a:pPr>
            <a:r>
              <a:rPr lang="es-EC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Arial Narrow"/>
              </a:rPr>
              <a:t> La principal fuente de ingresos para el Estado son los impuestos, no el petróleo</a:t>
            </a:r>
          </a:p>
          <a:p>
            <a:pPr>
              <a:lnSpc>
                <a:spcPts val="2240"/>
              </a:lnSpc>
              <a:buFont typeface="Arial" pitchFamily="34" charset="0"/>
              <a:buChar char="•"/>
            </a:pPr>
            <a:r>
              <a:rPr lang="es-EC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Arial Narrow"/>
              </a:rPr>
              <a:t> Menor dependencia de los ingresos petroleros en el Presupuesto</a:t>
            </a:r>
            <a:endParaRPr lang="es-EC" sz="1400" b="1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245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46196" y="1006658"/>
            <a:ext cx="11899608" cy="577484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Gasto Corriente del Gobierno Central en América latina y el Caribe</a:t>
            </a:r>
          </a:p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(% PIB)</a:t>
            </a:r>
          </a:p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2014</a:t>
            </a:r>
            <a:endParaRPr lang="es-ES_tradnl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9" name="6 CuadroTexto"/>
          <p:cNvSpPr txBox="1"/>
          <p:nvPr/>
        </p:nvSpPr>
        <p:spPr>
          <a:xfrm>
            <a:off x="1930400" y="6096000"/>
            <a:ext cx="877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prstClr val="black"/>
                </a:solidFill>
              </a:rPr>
              <a:t>Fuente: CEPAL</a:t>
            </a:r>
          </a:p>
          <a:p>
            <a:r>
              <a:rPr lang="es-ES" sz="1000" dirty="0" smtClean="0">
                <a:solidFill>
                  <a:prstClr val="black"/>
                </a:solidFill>
              </a:rPr>
              <a:t>Nota: (1) Ecuador: BCE. Se utiliza la información del Gobierno General. El promedio de AL es una media simple entre los países.</a:t>
            </a:r>
            <a:endParaRPr lang="es-ES" sz="1000" dirty="0">
              <a:solidFill>
                <a:prstClr val="black"/>
              </a:solidFill>
            </a:endParaRPr>
          </a:p>
        </p:txBody>
      </p:sp>
      <p:graphicFrame>
        <p:nvGraphicFramePr>
          <p:cNvPr id="1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565867"/>
              </p:ext>
            </p:extLst>
          </p:nvPr>
        </p:nvGraphicFramePr>
        <p:xfrm>
          <a:off x="1228300" y="1719619"/>
          <a:ext cx="9476212" cy="384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 Elipse"/>
          <p:cNvSpPr/>
          <p:nvPr/>
        </p:nvSpPr>
        <p:spPr>
          <a:xfrm>
            <a:off x="6946710" y="2620271"/>
            <a:ext cx="538144" cy="26068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C" sz="1100">
              <a:ln>
                <a:solidFill>
                  <a:schemeClr val="accent3"/>
                </a:solidFill>
              </a:ln>
              <a:noFill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 bwMode="auto">
          <a:xfrm>
            <a:off x="0" y="0"/>
            <a:ext cx="12192000" cy="663893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0" hangingPunct="0">
              <a:defRPr/>
            </a:pPr>
            <a:r>
              <a:rPr lang="es-EC" sz="2100" dirty="0">
                <a:cs typeface="Arial" pitchFamily="34" charset="0"/>
              </a:rPr>
              <a:t>En el 2014</a:t>
            </a:r>
            <a:r>
              <a:rPr lang="es-EC" sz="2100" dirty="0" smtClean="0">
                <a:cs typeface="Arial" pitchFamily="34" charset="0"/>
              </a:rPr>
              <a:t>, el gasto corriente del Gobierno Central en Ecuador fue igual a 14,9% del PIB, inferior al promedio regional.</a:t>
            </a:r>
            <a:endParaRPr lang="es-EC" sz="21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0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6 CuadroTexto"/>
          <p:cNvSpPr txBox="1"/>
          <p:nvPr/>
        </p:nvSpPr>
        <p:spPr>
          <a:xfrm>
            <a:off x="1930400" y="6096000"/>
            <a:ext cx="877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prstClr val="black"/>
                </a:solidFill>
              </a:rPr>
              <a:t>Fuente: CEPAL</a:t>
            </a:r>
          </a:p>
          <a:p>
            <a:r>
              <a:rPr lang="es-ES" sz="1000" dirty="0" smtClean="0">
                <a:solidFill>
                  <a:prstClr val="black"/>
                </a:solidFill>
              </a:rPr>
              <a:t>Nota: (1) Ecuador: BCE. El promedio de AL es una media simple entre los países.</a:t>
            </a:r>
            <a:endParaRPr lang="es-ES" sz="1000" dirty="0">
              <a:solidFill>
                <a:prstClr val="black"/>
              </a:solidFill>
            </a:endParaRPr>
          </a:p>
        </p:txBody>
      </p:sp>
      <p:graphicFrame>
        <p:nvGraphicFramePr>
          <p:cNvPr id="1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281310"/>
              </p:ext>
            </p:extLst>
          </p:nvPr>
        </p:nvGraphicFramePr>
        <p:xfrm>
          <a:off x="1187355" y="1692321"/>
          <a:ext cx="9458017" cy="4107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1 Elipse"/>
          <p:cNvSpPr/>
          <p:nvPr/>
        </p:nvSpPr>
        <p:spPr>
          <a:xfrm>
            <a:off x="1282999" y="1638732"/>
            <a:ext cx="572987" cy="34928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C" sz="1100">
              <a:ln>
                <a:solidFill>
                  <a:schemeClr val="accent3"/>
                </a:solidFill>
              </a:ln>
              <a:noFill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 bwMode="auto">
          <a:xfrm>
            <a:off x="146196" y="1006658"/>
            <a:ext cx="11899608" cy="577484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Gasto de Capital del Gobierno Central en América latina y el Caribe</a:t>
            </a:r>
          </a:p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(% PIB)</a:t>
            </a:r>
          </a:p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2014</a:t>
            </a:r>
            <a:endParaRPr lang="es-ES_tradnl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 bwMode="auto">
          <a:xfrm>
            <a:off x="0" y="0"/>
            <a:ext cx="12192000" cy="663893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0" hangingPunct="0">
              <a:defRPr/>
            </a:pPr>
            <a:r>
              <a:rPr lang="es-EC" sz="2100" dirty="0">
                <a:cs typeface="Arial" pitchFamily="34" charset="0"/>
              </a:rPr>
              <a:t>En el 2014</a:t>
            </a:r>
            <a:r>
              <a:rPr lang="es-EC" sz="2100" dirty="0" smtClean="0">
                <a:cs typeface="Arial" pitchFamily="34" charset="0"/>
              </a:rPr>
              <a:t>, el gasto de capital de Ecuador fue de 11,7%, superior al promedio regional.</a:t>
            </a:r>
            <a:endParaRPr lang="es-EC" sz="21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0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6 CuadroTexto"/>
          <p:cNvSpPr txBox="1"/>
          <p:nvPr/>
        </p:nvSpPr>
        <p:spPr>
          <a:xfrm>
            <a:off x="1930400" y="6096000"/>
            <a:ext cx="877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prstClr val="black"/>
                </a:solidFill>
              </a:rPr>
              <a:t>Fuente: Banco Central del Ecuador</a:t>
            </a:r>
          </a:p>
          <a:p>
            <a:r>
              <a:rPr lang="es-ES" sz="1000" dirty="0" smtClean="0">
                <a:solidFill>
                  <a:prstClr val="black"/>
                </a:solidFill>
              </a:rPr>
              <a:t>.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 bwMode="auto">
          <a:xfrm>
            <a:off x="146196" y="871181"/>
            <a:ext cx="11899608" cy="577484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Ecuador: Gasto Corriente y de Capital del Gobierno Central </a:t>
            </a:r>
          </a:p>
          <a:p>
            <a:pPr algn="ctr" eaLnBrk="0" hangingPunct="0">
              <a:defRPr/>
            </a:pPr>
            <a:r>
              <a:rPr lang="es-ES_tradnl" b="1" dirty="0" smtClean="0">
                <a:solidFill>
                  <a:srgbClr val="404040"/>
                </a:solidFill>
                <a:cs typeface="Arial" pitchFamily="34" charset="0"/>
              </a:rPr>
              <a:t>Porcentaje de Participación en el gasto total</a:t>
            </a:r>
            <a:endParaRPr lang="es-ES_tradnl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 bwMode="auto">
          <a:xfrm>
            <a:off x="0" y="0"/>
            <a:ext cx="12192000" cy="663893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0" hangingPunct="0">
              <a:defRPr/>
            </a:pPr>
            <a:r>
              <a:rPr lang="es-EC" sz="2100" dirty="0" smtClean="0">
                <a:cs typeface="Arial" pitchFamily="34" charset="0"/>
              </a:rPr>
              <a:t>La participación del gasto de capital en el gasto total se ha incrementado  pasando de 23,8% en el 2006 a 44,1% en el 2014 orientado a inversiones en proyectos estratégicos para el desarrollo del país</a:t>
            </a:r>
            <a:endParaRPr lang="es-EC" sz="2100" dirty="0">
              <a:latin typeface="+mj-lt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542" y="1663026"/>
            <a:ext cx="8824913" cy="443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5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43339" y="6133063"/>
            <a:ext cx="9697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>
                <a:solidFill>
                  <a:prstClr val="black"/>
                </a:solidFill>
              </a:rPr>
              <a:t>Fuente: Ministerio de Finanzas</a:t>
            </a:r>
            <a:endParaRPr lang="es-EC" sz="1200" dirty="0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5557305"/>
            <a:ext cx="119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prstClr val="black"/>
                </a:solidFill>
              </a:rPr>
              <a:t>El incremento en el gasto se explica básicamente por una mayor </a:t>
            </a:r>
            <a:r>
              <a:rPr lang="es-EC" sz="1600" b="1" dirty="0" smtClean="0">
                <a:solidFill>
                  <a:prstClr val="black"/>
                </a:solidFill>
              </a:rPr>
              <a:t>inversión pública, pasando del 4,2% en 2006 al 15,3% en 2014, es decir, el Gobierno de la Revolución Ciudadana ha triplicado el Gasto de Capital.</a:t>
            </a:r>
            <a:endParaRPr lang="es-EC" sz="16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83906" y="828325"/>
            <a:ext cx="499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 smtClean="0">
                <a:solidFill>
                  <a:prstClr val="black"/>
                </a:solidFill>
              </a:rPr>
              <a:t>Evolución del gasto del SPNF</a:t>
            </a:r>
          </a:p>
          <a:p>
            <a:pPr algn="ctr"/>
            <a:r>
              <a:rPr lang="es-EC" sz="1600" b="1" dirty="0" smtClean="0">
                <a:solidFill>
                  <a:prstClr val="black"/>
                </a:solidFill>
              </a:rPr>
              <a:t>% del PIB</a:t>
            </a:r>
            <a:endParaRPr lang="es-EC" sz="1600" b="1" dirty="0">
              <a:solidFill>
                <a:prstClr val="black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16" y="1413100"/>
            <a:ext cx="8453611" cy="426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 bwMode="auto">
          <a:xfrm>
            <a:off x="0" y="0"/>
            <a:ext cx="12192000" cy="663893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/>
            <a:r>
              <a:rPr lang="es-EC" sz="2400" dirty="0"/>
              <a:t>No  hay más gasto, hay más inversión y una contabilidad más  </a:t>
            </a:r>
            <a:r>
              <a:rPr lang="es-EC" sz="2400" dirty="0" smtClean="0"/>
              <a:t>transparente!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503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 bwMode="auto">
          <a:xfrm>
            <a:off x="0" y="0"/>
            <a:ext cx="12192000" cy="663893"/>
          </a:xfrm>
          <a:prstGeom prst="rect">
            <a:avLst/>
          </a:prstGeom>
          <a:solidFill>
            <a:srgbClr val="004B96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0" hangingPunct="0">
              <a:defRPr/>
            </a:pPr>
            <a:r>
              <a:rPr lang="es-EC" sz="2100" dirty="0" smtClean="0">
                <a:cs typeface="Arial" pitchFamily="34" charset="0"/>
              </a:rPr>
              <a:t>Ecuador tiene uno de los gobiernos con menor deuda de la región</a:t>
            </a:r>
            <a:endParaRPr lang="es-EC" sz="2100" dirty="0">
              <a:latin typeface="+mj-lt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166281" y="854923"/>
            <a:ext cx="5991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Deuda del Gobierno Central como % del PIB</a:t>
            </a:r>
          </a:p>
          <a:p>
            <a:pPr algn="ctr"/>
            <a:r>
              <a:rPr lang="es-EC" b="1" dirty="0" smtClean="0"/>
              <a:t>2014</a:t>
            </a:r>
          </a:p>
        </p:txBody>
      </p:sp>
      <p:sp>
        <p:nvSpPr>
          <p:cNvPr id="7" name="CuadroTexto 18"/>
          <p:cNvSpPr txBox="1">
            <a:spLocks noChangeArrowheads="1"/>
          </p:cNvSpPr>
          <p:nvPr/>
        </p:nvSpPr>
        <p:spPr bwMode="auto">
          <a:xfrm>
            <a:off x="0" y="6131182"/>
            <a:ext cx="12192000" cy="31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226" tIns="58613" rIns="117226" bIns="5861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C" sz="1300" b="1" dirty="0">
                <a:solidFill>
                  <a:prstClr val="black"/>
                </a:solidFill>
              </a:rPr>
              <a:t>Fuente: </a:t>
            </a:r>
            <a:r>
              <a:rPr lang="es-EC" sz="1300" dirty="0">
                <a:solidFill>
                  <a:prstClr val="black"/>
                </a:solidFill>
              </a:rPr>
              <a:t>CEPAL.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42" y="1528550"/>
            <a:ext cx="10158010" cy="449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4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570</Words>
  <Application>Microsoft Office PowerPoint</Application>
  <PresentationFormat>Panorámica</PresentationFormat>
  <Paragraphs>68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Arial Narrow</vt:lpstr>
      <vt:lpstr>Calibri</vt:lpstr>
      <vt:lpstr>Gill Sans</vt:lpstr>
      <vt:lpstr>ヒラギノ角ゴ Pro W3</vt:lpstr>
      <vt:lpstr>Thème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MCPE</dc:creator>
  <cp:lastModifiedBy>estudiante</cp:lastModifiedBy>
  <cp:revision>55</cp:revision>
  <cp:lastPrinted>2015-07-17T00:05:35Z</cp:lastPrinted>
  <dcterms:created xsi:type="dcterms:W3CDTF">2014-09-09T21:37:19Z</dcterms:created>
  <dcterms:modified xsi:type="dcterms:W3CDTF">2015-07-23T19:13:22Z</dcterms:modified>
</cp:coreProperties>
</file>